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1"/>
  </p:sldMasterIdLst>
  <p:notesMasterIdLst>
    <p:notesMasterId r:id="rId21"/>
  </p:notesMasterIdLst>
  <p:handoutMasterIdLst>
    <p:handoutMasterId r:id="rId22"/>
  </p:handoutMasterIdLst>
  <p:sldIdLst>
    <p:sldId id="695" r:id="rId2"/>
    <p:sldId id="270" r:id="rId3"/>
    <p:sldId id="678" r:id="rId4"/>
    <p:sldId id="693" r:id="rId5"/>
    <p:sldId id="677" r:id="rId6"/>
    <p:sldId id="679" r:id="rId7"/>
    <p:sldId id="286" r:id="rId8"/>
    <p:sldId id="698" r:id="rId9"/>
    <p:sldId id="681" r:id="rId10"/>
    <p:sldId id="287" r:id="rId11"/>
    <p:sldId id="697" r:id="rId12"/>
    <p:sldId id="687" r:id="rId13"/>
    <p:sldId id="684" r:id="rId14"/>
    <p:sldId id="689" r:id="rId15"/>
    <p:sldId id="688" r:id="rId16"/>
    <p:sldId id="691" r:id="rId17"/>
    <p:sldId id="690" r:id="rId18"/>
    <p:sldId id="682"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B927"/>
    <a:srgbClr val="004684"/>
    <a:srgbClr val="000000"/>
    <a:srgbClr val="C2C2C2"/>
    <a:srgbClr val="666666"/>
    <a:srgbClr val="5B9BD5"/>
    <a:srgbClr val="70AD47"/>
    <a:srgbClr val="EAEAEA"/>
    <a:srgbClr val="333333"/>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7"/>
    <p:restoredTop sz="84559"/>
  </p:normalViewPr>
  <p:slideViewPr>
    <p:cSldViewPr snapToGrid="0" snapToObjects="1" showGuides="1">
      <p:cViewPr varScale="1">
        <p:scale>
          <a:sx n="77" d="100"/>
          <a:sy n="77" d="100"/>
        </p:scale>
        <p:origin x="1752"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54" d="100"/>
          <a:sy n="154" d="100"/>
        </p:scale>
        <p:origin x="323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98A445-5558-4449-9DF3-8EEAEDD938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E34A98F-C81B-5E43-B628-921FF4B5EC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DB1CED-BBCC-CC47-A076-726FEE660A1D}" type="datetimeFigureOut">
              <a:rPr lang="en-US" smtClean="0"/>
              <a:t>10/11/26</a:t>
            </a:fld>
            <a:endParaRPr lang="en-US"/>
          </a:p>
        </p:txBody>
      </p:sp>
      <p:sp>
        <p:nvSpPr>
          <p:cNvPr id="4" name="Footer Placeholder 3">
            <a:extLst>
              <a:ext uri="{FF2B5EF4-FFF2-40B4-BE49-F238E27FC236}">
                <a16:creationId xmlns:a16="http://schemas.microsoft.com/office/drawing/2014/main" id="{2FF60DD8-5E58-8D4A-A979-73CD5394E1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15FB1A-06FD-E345-910F-9E3110383C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F81C4C-E9ED-B046-AA44-551BE7F59700}" type="slidenum">
              <a:rPr lang="en-US" smtClean="0"/>
              <a:t>‹#›</a:t>
            </a:fld>
            <a:endParaRPr lang="en-US"/>
          </a:p>
        </p:txBody>
      </p:sp>
    </p:spTree>
    <p:extLst>
      <p:ext uri="{BB962C8B-B14F-4D97-AF65-F5344CB8AC3E}">
        <p14:creationId xmlns:p14="http://schemas.microsoft.com/office/powerpoint/2010/main" val="2333025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463988-4FE8-2E4D-BB69-0AEF97854ADC}" type="datetimeFigureOut">
              <a:rPr lang="en-US" smtClean="0"/>
              <a:t>10/11/26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09317-7393-CE42-8571-143524D75DA5}" type="slidenum">
              <a:rPr lang="en-US" smtClean="0"/>
              <a:t>‹#›</a:t>
            </a:fld>
            <a:endParaRPr lang="en-US"/>
          </a:p>
        </p:txBody>
      </p:sp>
    </p:spTree>
    <p:extLst>
      <p:ext uri="{BB962C8B-B14F-4D97-AF65-F5344CB8AC3E}">
        <p14:creationId xmlns:p14="http://schemas.microsoft.com/office/powerpoint/2010/main" val="148857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wm.edu/2030-action-plan/comparison-of-uwm-budget-models/"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uwm.edu/2030-action-plan/budget-model-change-faq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a:solidFill>
                  <a:schemeClr val="tx1"/>
                </a:solidFill>
                <a:effectLst/>
                <a:latin typeface="+mn-lt"/>
                <a:ea typeface="+mn-ea"/>
                <a:cs typeface="+mn-cs"/>
              </a:rPr>
              <a:t>Key Features of UWM's Activity-Based Budget Model</a:t>
            </a:r>
          </a:p>
          <a:p>
            <a:pPr lvl="0"/>
            <a:r>
              <a:rPr lang="en-US" sz="1200" b="1" u="none" strike="noStrike" kern="1200" dirty="0">
                <a:solidFill>
                  <a:schemeClr val="tx1"/>
                </a:solidFill>
                <a:effectLst/>
                <a:latin typeface="+mn-lt"/>
                <a:ea typeface="+mn-ea"/>
                <a:cs typeface="+mn-cs"/>
              </a:rPr>
              <a:t>Undergraduate Tuition Distribution:</a:t>
            </a:r>
            <a:r>
              <a:rPr lang="en-US" sz="1200" b="0" u="none" strike="noStrike" kern="1200" dirty="0">
                <a:solidFill>
                  <a:schemeClr val="tx1"/>
                </a:solidFill>
                <a:effectLst/>
                <a:latin typeface="+mn-lt"/>
                <a:ea typeface="+mn-ea"/>
                <a:cs typeface="+mn-cs"/>
              </a:rPr>
              <a:t> Allocates 85% based on student credit hours (SCH) and 15% based on majors (compared to the previous model's split of 70% SCH, 20% research, and 10% degrees).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Graduate Tuition:</a:t>
            </a:r>
            <a:r>
              <a:rPr lang="en-US" sz="1200" b="0" u="none" strike="noStrike" kern="1200" dirty="0">
                <a:solidFill>
                  <a:schemeClr val="tx1"/>
                </a:solidFill>
                <a:effectLst/>
                <a:latin typeface="+mn-lt"/>
                <a:ea typeface="+mn-ea"/>
                <a:cs typeface="+mn-cs"/>
              </a:rPr>
              <a:t> Based on enrollment and residency minus a campus contribution rate.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State Appropriations:</a:t>
            </a:r>
            <a:r>
              <a:rPr lang="en-US" sz="1200" b="0" u="none" strike="noStrike" kern="1200" dirty="0">
                <a:solidFill>
                  <a:schemeClr val="tx1"/>
                </a:solidFill>
                <a:effectLst/>
                <a:latin typeface="+mn-lt"/>
                <a:ea typeface="+mn-ea"/>
                <a:cs typeface="+mn-cs"/>
              </a:rPr>
              <a:t> Allocated 50% on resident student credit hours and 50% on external contract and grant expenditures (shifting from the old model's 70% SCH, 20% research, and 10% degrees split).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Indirect Cost Return:</a:t>
            </a:r>
            <a:r>
              <a:rPr lang="en-US" sz="1200" b="0" u="none" strike="noStrike" kern="1200" dirty="0">
                <a:solidFill>
                  <a:schemeClr val="tx1"/>
                </a:solidFill>
                <a:effectLst/>
                <a:latin typeface="+mn-lt"/>
                <a:ea typeface="+mn-ea"/>
                <a:cs typeface="+mn-cs"/>
              </a:rPr>
              <a:t> Returns 80% to colleges and 25% (or 20% baseline) to support functions.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Subvention Pool:</a:t>
            </a:r>
            <a:r>
              <a:rPr lang="en-US" sz="1200" b="0" u="none" strike="noStrike" kern="1200" dirty="0">
                <a:solidFill>
                  <a:schemeClr val="tx1"/>
                </a:solidFill>
                <a:effectLst/>
                <a:latin typeface="+mn-lt"/>
                <a:ea typeface="+mn-ea"/>
                <a:cs typeface="+mn-cs"/>
              </a:rPr>
              <a:t> The previous unlimited subvention is being phased out over a five-year period, replaced by a limited College Strategic Initiative fund. [</a:t>
            </a:r>
            <a:r>
              <a:rPr lang="en-US" sz="1200" b="0" u="none" strike="noStrike" kern="1200" dirty="0">
                <a:solidFill>
                  <a:schemeClr val="tx1"/>
                </a:solidFill>
                <a:effectLst/>
                <a:latin typeface="+mn-lt"/>
                <a:ea typeface="+mn-ea"/>
                <a:cs typeface="+mn-cs"/>
                <a:hlinkClick r:id="rId4"/>
              </a:rPr>
              <a:t>1</a:t>
            </a:r>
            <a:r>
              <a:rPr lang="en-US" sz="1200" b="0" u="none" strike="noStrike" kern="1200" dirty="0">
                <a:solidFill>
                  <a:schemeClr val="tx1"/>
                </a:solidFill>
                <a:effectLst/>
                <a:latin typeface="+mn-lt"/>
                <a:ea typeface="+mn-ea"/>
                <a:cs typeface="+mn-cs"/>
              </a:rPr>
              <a:t>, </a:t>
            </a:r>
            <a:r>
              <a:rPr lang="en-US" sz="1200" b="0" u="none" strike="noStrike" kern="1200" dirty="0">
                <a:solidFill>
                  <a:schemeClr val="tx1"/>
                </a:solidFill>
                <a:effectLst/>
                <a:latin typeface="+mn-lt"/>
                <a:ea typeface="+mn-ea"/>
                <a:cs typeface="+mn-cs"/>
                <a:hlinkClick r:id="rId3"/>
              </a:rPr>
              <a:t>2</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Carryforward Balances:</a:t>
            </a:r>
            <a:r>
              <a:rPr lang="en-US" sz="1200" b="0" u="none" strike="noStrike" kern="1200" dirty="0">
                <a:solidFill>
                  <a:schemeClr val="tx1"/>
                </a:solidFill>
                <a:effectLst/>
                <a:latin typeface="+mn-lt"/>
                <a:ea typeface="+mn-ea"/>
                <a:cs typeface="+mn-cs"/>
              </a:rPr>
              <a:t> Allows individual divisions to retain and use up to $250,000 for balances accumulated over 60 days under specific performance targets. [</a:t>
            </a:r>
            <a:r>
              <a:rPr lang="en-US" sz="1200" b="0" u="none" strike="noStrike" kern="1200" dirty="0">
                <a:solidFill>
                  <a:schemeClr val="tx1"/>
                </a:solidFill>
                <a:effectLst/>
                <a:latin typeface="+mn-lt"/>
                <a:ea typeface="+mn-ea"/>
                <a:cs typeface="+mn-cs"/>
                <a:hlinkClick r:id="rId3"/>
              </a:rPr>
              <a:t>1</a:t>
            </a:r>
            <a:r>
              <a:rPr lang="en-US" sz="1200" b="0" u="none" strike="noStrike" kern="1200" dirty="0">
                <a:solidFill>
                  <a:schemeClr val="tx1"/>
                </a:solidFill>
                <a:effectLst/>
                <a:latin typeface="+mn-lt"/>
                <a:ea typeface="+mn-ea"/>
                <a:cs typeface="+mn-cs"/>
              </a:rPr>
              <a:t>, </a:t>
            </a:r>
            <a:r>
              <a:rPr lang="en-US" sz="1200" b="0" u="none" strike="noStrike" kern="1200" dirty="0">
                <a:solidFill>
                  <a:schemeClr val="tx1"/>
                </a:solidFill>
                <a:effectLst/>
                <a:latin typeface="+mn-lt"/>
                <a:ea typeface="+mn-ea"/>
                <a:cs typeface="+mn-cs"/>
                <a:hlinkClick r:id="rId4"/>
              </a:rPr>
              <a:t>2</a:t>
            </a:r>
            <a:r>
              <a:rPr lang="en-US" sz="1200" b="0" u="none" strike="noStrike" kern="1200" dirty="0">
                <a:solidFill>
                  <a:schemeClr val="tx1"/>
                </a:solidFill>
                <a:effectLst/>
                <a:latin typeface="+mn-lt"/>
                <a:ea typeface="+mn-ea"/>
                <a:cs typeface="+mn-cs"/>
              </a:rPr>
              <a:t>]</a:t>
            </a:r>
          </a:p>
          <a:p>
            <a:pPr lvl="0"/>
            <a:r>
              <a:rPr lang="en-US" sz="1200" b="1" u="none" strike="noStrike" kern="1200" dirty="0">
                <a:solidFill>
                  <a:schemeClr val="tx1"/>
                </a:solidFill>
                <a:effectLst/>
                <a:latin typeface="+mn-lt"/>
                <a:ea typeface="+mn-ea"/>
                <a:cs typeface="+mn-cs"/>
              </a:rPr>
              <a:t>Timing &amp; Predictability:</a:t>
            </a:r>
            <a:r>
              <a:rPr lang="en-US" sz="1200" b="0" u="none" strike="noStrike" kern="1200" dirty="0">
                <a:solidFill>
                  <a:schemeClr val="tx1"/>
                </a:solidFill>
                <a:effectLst/>
                <a:latin typeface="+mn-lt"/>
                <a:ea typeface="+mn-ea"/>
                <a:cs typeface="+mn-cs"/>
              </a:rPr>
              <a:t> Designed to allow in-year distributions and</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94ACD8D7-DC0F-7547-93C6-774201DF53FF}" type="slidenum">
              <a:rPr lang="en-US" smtClean="0"/>
              <a:t>5</a:t>
            </a:fld>
            <a:endParaRPr lang="en-US"/>
          </a:p>
        </p:txBody>
      </p:sp>
    </p:spTree>
    <p:extLst>
      <p:ext uri="{BB962C8B-B14F-4D97-AF65-F5344CB8AC3E}">
        <p14:creationId xmlns:p14="http://schemas.microsoft.com/office/powerpoint/2010/main" val="3501023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63905D-183E-4A45-8939-A9498C9CD3B2}" type="slidenum">
              <a:rPr lang="en-US" smtClean="0"/>
              <a:t>7</a:t>
            </a:fld>
            <a:endParaRPr lang="en-US"/>
          </a:p>
        </p:txBody>
      </p:sp>
    </p:spTree>
    <p:extLst>
      <p:ext uri="{BB962C8B-B14F-4D97-AF65-F5344CB8AC3E}">
        <p14:creationId xmlns:p14="http://schemas.microsoft.com/office/powerpoint/2010/main" val="1627385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63905D-183E-4A45-8939-A9498C9CD3B2}" type="slidenum">
              <a:rPr lang="en-US" smtClean="0"/>
              <a:t>9</a:t>
            </a:fld>
            <a:endParaRPr lang="en-US"/>
          </a:p>
        </p:txBody>
      </p:sp>
    </p:spTree>
    <p:extLst>
      <p:ext uri="{BB962C8B-B14F-4D97-AF65-F5344CB8AC3E}">
        <p14:creationId xmlns:p14="http://schemas.microsoft.com/office/powerpoint/2010/main" val="92358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15000"/>
              </a:lnSpc>
              <a:spcBef>
                <a:spcPts val="0"/>
              </a:spcBef>
              <a:spcAft>
                <a:spcPts val="0"/>
              </a:spcAft>
              <a:buSzPts val="1000"/>
              <a:buFont typeface="Courier New" panose="02070309020205020404" pitchFamily="49" charset="0"/>
              <a:buNone/>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can we build financial resilience and flexibility into our budgeting processes?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Why?</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What are the factors/components?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far ahead do you plan?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463905D-183E-4A45-8939-A9498C9CD3B2}" type="slidenum">
              <a:rPr lang="en-US" smtClean="0"/>
              <a:t>12</a:t>
            </a:fld>
            <a:endParaRPr lang="en-US"/>
          </a:p>
        </p:txBody>
      </p:sp>
    </p:spTree>
    <p:extLst>
      <p:ext uri="{BB962C8B-B14F-4D97-AF65-F5344CB8AC3E}">
        <p14:creationId xmlns:p14="http://schemas.microsoft.com/office/powerpoint/2010/main" val="2809182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for PPT – </a:t>
            </a:r>
          </a:p>
          <a:p>
            <a:pPr marL="171450" indent="-171450">
              <a:buFont typeface="Arial" panose="020B0604020202020204" pitchFamily="34" charset="0"/>
              <a:buChar char="•"/>
            </a:pPr>
            <a:r>
              <a:rPr lang="en-US" dirty="0"/>
              <a:t>Pull strategies that align to each question and share after, including adding some that are relevant to the question. For example, for the third question, having budget town halls to understand university budget from top down</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463905D-183E-4A45-8939-A9498C9CD3B2}" type="slidenum">
              <a:rPr lang="en-US" smtClean="0"/>
              <a:t>13</a:t>
            </a:fld>
            <a:endParaRPr lang="en-US"/>
          </a:p>
        </p:txBody>
      </p:sp>
    </p:spTree>
    <p:extLst>
      <p:ext uri="{BB962C8B-B14F-4D97-AF65-F5344CB8AC3E}">
        <p14:creationId xmlns:p14="http://schemas.microsoft.com/office/powerpoint/2010/main" val="609306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5B28F-ACD6-DF8B-26FA-B6DA2157C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C08F2-26DD-3771-467C-CFF747DB4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0918B-8775-321E-589C-85F45F09C3C9}"/>
              </a:ext>
            </a:extLst>
          </p:cNvPr>
          <p:cNvSpPr>
            <a:spLocks noGrp="1"/>
          </p:cNvSpPr>
          <p:nvPr>
            <p:ph type="body" idx="1"/>
          </p:nvPr>
        </p:nvSpPr>
        <p:spPr/>
        <p:txBody>
          <a:bodyPr/>
          <a:lstStyle/>
          <a:p>
            <a:pPr marL="457200" marR="0" lvl="1" indent="0">
              <a:lnSpc>
                <a:spcPct val="115000"/>
              </a:lnSpc>
              <a:spcBef>
                <a:spcPts val="0"/>
              </a:spcBef>
              <a:spcAft>
                <a:spcPts val="0"/>
              </a:spcAft>
              <a:buSzPts val="1000"/>
              <a:buFont typeface="Courier New" panose="02070309020205020404" pitchFamily="49" charset="0"/>
              <a:buNone/>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can we build financial resilience and flexibility into our budgeting processes?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Why?</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What are the factors/components?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far ahead do you plan?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251845C2-81A2-5A22-D0C7-6002F4F98B5B}"/>
              </a:ext>
            </a:extLst>
          </p:cNvPr>
          <p:cNvSpPr>
            <a:spLocks noGrp="1"/>
          </p:cNvSpPr>
          <p:nvPr>
            <p:ph type="sldNum" sz="quarter" idx="5"/>
          </p:nvPr>
        </p:nvSpPr>
        <p:spPr/>
        <p:txBody>
          <a:bodyPr/>
          <a:lstStyle/>
          <a:p>
            <a:fld id="{3463905D-183E-4A45-8939-A9498C9CD3B2}" type="slidenum">
              <a:rPr lang="en-US" smtClean="0"/>
              <a:t>14</a:t>
            </a:fld>
            <a:endParaRPr lang="en-US"/>
          </a:p>
        </p:txBody>
      </p:sp>
    </p:spTree>
    <p:extLst>
      <p:ext uri="{BB962C8B-B14F-4D97-AF65-F5344CB8AC3E}">
        <p14:creationId xmlns:p14="http://schemas.microsoft.com/office/powerpoint/2010/main" val="1470722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076F6-2C66-AF4A-5F59-0ACB2E69D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87717-4162-BE36-2FE7-F94CBC857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0CEA6B-BBC6-8380-64A6-89A632604B56}"/>
              </a:ext>
            </a:extLst>
          </p:cNvPr>
          <p:cNvSpPr>
            <a:spLocks noGrp="1"/>
          </p:cNvSpPr>
          <p:nvPr>
            <p:ph type="body" idx="1"/>
          </p:nvPr>
        </p:nvSpPr>
        <p:spPr/>
        <p:txBody>
          <a:bodyPr/>
          <a:lstStyle/>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F58F12FA-9936-3DBF-F28B-776C3C89FC1A}"/>
              </a:ext>
            </a:extLst>
          </p:cNvPr>
          <p:cNvSpPr>
            <a:spLocks noGrp="1"/>
          </p:cNvSpPr>
          <p:nvPr>
            <p:ph type="sldNum" sz="quarter" idx="5"/>
          </p:nvPr>
        </p:nvSpPr>
        <p:spPr/>
        <p:txBody>
          <a:bodyPr/>
          <a:lstStyle/>
          <a:p>
            <a:fld id="{3463905D-183E-4A45-8939-A9498C9CD3B2}" type="slidenum">
              <a:rPr lang="en-US" smtClean="0"/>
              <a:t>15</a:t>
            </a:fld>
            <a:endParaRPr lang="en-US"/>
          </a:p>
        </p:txBody>
      </p:sp>
    </p:spTree>
    <p:extLst>
      <p:ext uri="{BB962C8B-B14F-4D97-AF65-F5344CB8AC3E}">
        <p14:creationId xmlns:p14="http://schemas.microsoft.com/office/powerpoint/2010/main" val="231717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D8C0-67A2-C20A-AF53-5A0EB7D55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87A4A-A109-FB03-1ECE-D5D04D4F5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6F71B-E3A6-4DFA-384D-EF04441D7D0F}"/>
              </a:ext>
            </a:extLst>
          </p:cNvPr>
          <p:cNvSpPr>
            <a:spLocks noGrp="1"/>
          </p:cNvSpPr>
          <p:nvPr>
            <p:ph type="body" idx="1"/>
          </p:nvPr>
        </p:nvSpPr>
        <p:spPr/>
        <p:txBody>
          <a:bodyPr/>
          <a:lstStyle/>
          <a:p>
            <a:pPr marL="457200" marR="0" lvl="1" indent="0">
              <a:lnSpc>
                <a:spcPct val="115000"/>
              </a:lnSpc>
              <a:spcBef>
                <a:spcPts val="0"/>
              </a:spcBef>
              <a:spcAft>
                <a:spcPts val="0"/>
              </a:spcAft>
              <a:buSzPts val="1000"/>
              <a:buFont typeface="Courier New" panose="02070309020205020404" pitchFamily="49" charset="0"/>
              <a:buNone/>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can we build financial resilience and flexibility into our budgeting processes?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Why?</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What are the factors/components?</a:t>
            </a:r>
          </a:p>
          <a:p>
            <a:pPr marL="628650" marR="0" lvl="1" indent="-171450">
              <a:lnSpc>
                <a:spcPct val="115000"/>
              </a:lnSpc>
              <a:spcBef>
                <a:spcPts val="0"/>
              </a:spcBef>
              <a:spcAft>
                <a:spcPts val="0"/>
              </a:spcAft>
              <a:buSzPts val="1000"/>
              <a:buFont typeface="Arial" panose="020B0604020202020204" pitchFamily="34" charset="0"/>
              <a:buChar char="•"/>
              <a:tabLst>
                <a:tab pos="914400" algn="l"/>
              </a:tabLst>
            </a:pPr>
            <a:r>
              <a:rPr lang="en-US" sz="1200" kern="100" dirty="0">
                <a:effectLst/>
                <a:latin typeface="Calibri" panose="020F0502020204030204" pitchFamily="34" charset="0"/>
                <a:ea typeface="Aptos" panose="020B0004020202020204" pitchFamily="34" charset="0"/>
                <a:cs typeface="Times New Roman" panose="02020603050405020304" pitchFamily="18" charset="0"/>
              </a:rPr>
              <a:t>How far ahead do you plan?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84219244-8813-68BC-B866-F47D6A6B740E}"/>
              </a:ext>
            </a:extLst>
          </p:cNvPr>
          <p:cNvSpPr>
            <a:spLocks noGrp="1"/>
          </p:cNvSpPr>
          <p:nvPr>
            <p:ph type="sldNum" sz="quarter" idx="5"/>
          </p:nvPr>
        </p:nvSpPr>
        <p:spPr/>
        <p:txBody>
          <a:bodyPr/>
          <a:lstStyle/>
          <a:p>
            <a:fld id="{3463905D-183E-4A45-8939-A9498C9CD3B2}" type="slidenum">
              <a:rPr lang="en-US" smtClean="0"/>
              <a:t>16</a:t>
            </a:fld>
            <a:endParaRPr lang="en-US"/>
          </a:p>
        </p:txBody>
      </p:sp>
    </p:spTree>
    <p:extLst>
      <p:ext uri="{BB962C8B-B14F-4D97-AF65-F5344CB8AC3E}">
        <p14:creationId xmlns:p14="http://schemas.microsoft.com/office/powerpoint/2010/main" val="3305491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ABEA-8994-0E0A-0B40-C54475DA80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84FEC-7822-BC00-8A76-E1DEDBC935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9C1E3C-FC13-8F93-3610-A7AD7DDDA11E}"/>
              </a:ext>
            </a:extLst>
          </p:cNvPr>
          <p:cNvSpPr>
            <a:spLocks noGrp="1"/>
          </p:cNvSpPr>
          <p:nvPr>
            <p:ph type="body" idx="1"/>
          </p:nvPr>
        </p:nvSpPr>
        <p:spPr/>
        <p:txBody>
          <a:bodyPr/>
          <a:lstStyle/>
          <a:p>
            <a:r>
              <a:rPr lang="en-US" dirty="0"/>
              <a:t>***Next steps for PPT – </a:t>
            </a:r>
          </a:p>
          <a:p>
            <a:pPr marL="171450" indent="-171450">
              <a:buFont typeface="Arial" panose="020B0604020202020204" pitchFamily="34" charset="0"/>
              <a:buChar char="•"/>
            </a:pPr>
            <a:r>
              <a:rPr lang="en-US" dirty="0"/>
              <a:t>Pull strategies that align to each question and share after, including adding some that are relevant to the question. For example, for the third question, having budget town halls to understand university budget from top down</a:t>
            </a:r>
          </a:p>
          <a:p>
            <a:pPr marL="171450" indent="-171450">
              <a:buFont typeface="Arial" panose="020B0604020202020204" pitchFamily="34" charset="0"/>
              <a:buChar char="•"/>
            </a:pPr>
            <a:endParaRPr lang="en-US" dirty="0"/>
          </a:p>
          <a:p>
            <a:endParaRPr lang="en-US" dirty="0"/>
          </a:p>
        </p:txBody>
      </p:sp>
      <p:sp>
        <p:nvSpPr>
          <p:cNvPr id="4" name="Slide Number Placeholder 3">
            <a:extLst>
              <a:ext uri="{FF2B5EF4-FFF2-40B4-BE49-F238E27FC236}">
                <a16:creationId xmlns:a16="http://schemas.microsoft.com/office/drawing/2014/main" id="{3109CF3C-6C7F-443F-F3B7-EAB8FFB395AC}"/>
              </a:ext>
            </a:extLst>
          </p:cNvPr>
          <p:cNvSpPr>
            <a:spLocks noGrp="1"/>
          </p:cNvSpPr>
          <p:nvPr>
            <p:ph type="sldNum" sz="quarter" idx="5"/>
          </p:nvPr>
        </p:nvSpPr>
        <p:spPr/>
        <p:txBody>
          <a:bodyPr/>
          <a:lstStyle/>
          <a:p>
            <a:fld id="{3463905D-183E-4A45-8939-A9498C9CD3B2}" type="slidenum">
              <a:rPr lang="en-US" smtClean="0"/>
              <a:t>17</a:t>
            </a:fld>
            <a:endParaRPr lang="en-US"/>
          </a:p>
        </p:txBody>
      </p:sp>
    </p:spTree>
    <p:extLst>
      <p:ext uri="{BB962C8B-B14F-4D97-AF65-F5344CB8AC3E}">
        <p14:creationId xmlns:p14="http://schemas.microsoft.com/office/powerpoint/2010/main" val="3569663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5966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A5CDC5-DBD5-4B36-9AD2-DD23611F4B92}"/>
              </a:ext>
            </a:extLst>
          </p:cNvPr>
          <p:cNvGrpSpPr/>
          <p:nvPr userDrawn="1"/>
        </p:nvGrpSpPr>
        <p:grpSpPr>
          <a:xfrm>
            <a:off x="1588" y="-3175"/>
            <a:ext cx="12188825" cy="6864350"/>
            <a:chOff x="1588" y="-3175"/>
            <a:chExt cx="12188825" cy="6864350"/>
          </a:xfrm>
        </p:grpSpPr>
        <p:sp>
          <p:nvSpPr>
            <p:cNvPr id="8" name="Freeform 859">
              <a:extLst>
                <a:ext uri="{FF2B5EF4-FFF2-40B4-BE49-F238E27FC236}">
                  <a16:creationId xmlns:a16="http://schemas.microsoft.com/office/drawing/2014/main" id="{4D26CF7E-4C7B-49D0-8443-6EC2AE76467B}"/>
                </a:ext>
              </a:extLst>
            </p:cNvPr>
            <p:cNvSpPr>
              <a:spLocks noEditPoints="1"/>
            </p:cNvSpPr>
            <p:nvPr userDrawn="1"/>
          </p:nvSpPr>
          <p:spPr bwMode="auto">
            <a:xfrm>
              <a:off x="1588" y="-3175"/>
              <a:ext cx="12188825" cy="6864350"/>
            </a:xfrm>
            <a:custGeom>
              <a:avLst/>
              <a:gdLst>
                <a:gd name="T0" fmla="*/ 146 w 7678"/>
                <a:gd name="T1" fmla="*/ 0 h 4324"/>
                <a:gd name="T2" fmla="*/ 299 w 7678"/>
                <a:gd name="T3" fmla="*/ 0 h 4324"/>
                <a:gd name="T4" fmla="*/ 452 w 7678"/>
                <a:gd name="T5" fmla="*/ 0 h 4324"/>
                <a:gd name="T6" fmla="*/ 1983 w 7678"/>
                <a:gd name="T7" fmla="*/ 0 h 4324"/>
                <a:gd name="T8" fmla="*/ 2188 w 7678"/>
                <a:gd name="T9" fmla="*/ 0 h 4324"/>
                <a:gd name="T10" fmla="*/ 2341 w 7678"/>
                <a:gd name="T11" fmla="*/ 0 h 4324"/>
                <a:gd name="T12" fmla="*/ 2494 w 7678"/>
                <a:gd name="T13" fmla="*/ 0 h 4324"/>
                <a:gd name="T14" fmla="*/ 2647 w 7678"/>
                <a:gd name="T15" fmla="*/ 0 h 4324"/>
                <a:gd name="T16" fmla="*/ 2801 w 7678"/>
                <a:gd name="T17" fmla="*/ 0 h 4324"/>
                <a:gd name="T18" fmla="*/ 2954 w 7678"/>
                <a:gd name="T19" fmla="*/ 0 h 4324"/>
                <a:gd name="T20" fmla="*/ 3107 w 7678"/>
                <a:gd name="T21" fmla="*/ 0 h 4324"/>
                <a:gd name="T22" fmla="*/ 3260 w 7678"/>
                <a:gd name="T23" fmla="*/ 0 h 4324"/>
                <a:gd name="T24" fmla="*/ 3414 w 7678"/>
                <a:gd name="T25" fmla="*/ 0 h 4324"/>
                <a:gd name="T26" fmla="*/ 3567 w 7678"/>
                <a:gd name="T27" fmla="*/ 0 h 4324"/>
                <a:gd name="T28" fmla="*/ 3720 w 7678"/>
                <a:gd name="T29" fmla="*/ 0 h 4324"/>
                <a:gd name="T30" fmla="*/ 3873 w 7678"/>
                <a:gd name="T31" fmla="*/ 0 h 4324"/>
                <a:gd name="T32" fmla="*/ 4027 w 7678"/>
                <a:gd name="T33" fmla="*/ 0 h 4324"/>
                <a:gd name="T34" fmla="*/ 4180 w 7678"/>
                <a:gd name="T35" fmla="*/ 0 h 4324"/>
                <a:gd name="T36" fmla="*/ 605 w 7678"/>
                <a:gd name="T37" fmla="*/ 0 h 4324"/>
                <a:gd name="T38" fmla="*/ 758 w 7678"/>
                <a:gd name="T39" fmla="*/ 0 h 4324"/>
                <a:gd name="T40" fmla="*/ 912 w 7678"/>
                <a:gd name="T41" fmla="*/ 0 h 4324"/>
                <a:gd name="T42" fmla="*/ 1065 w 7678"/>
                <a:gd name="T43" fmla="*/ 0 h 4324"/>
                <a:gd name="T44" fmla="*/ 1218 w 7678"/>
                <a:gd name="T45" fmla="*/ 0 h 4324"/>
                <a:gd name="T46" fmla="*/ 1371 w 7678"/>
                <a:gd name="T47" fmla="*/ 0 h 4324"/>
                <a:gd name="T48" fmla="*/ 1525 w 7678"/>
                <a:gd name="T49" fmla="*/ 0 h 4324"/>
                <a:gd name="T50" fmla="*/ 1681 w 7678"/>
                <a:gd name="T51" fmla="*/ 0 h 4324"/>
                <a:gd name="T52" fmla="*/ 1835 w 7678"/>
                <a:gd name="T53" fmla="*/ 0 h 4324"/>
                <a:gd name="T54" fmla="*/ 6634 w 7678"/>
                <a:gd name="T55" fmla="*/ 0 h 4324"/>
                <a:gd name="T56" fmla="*/ 6736 w 7678"/>
                <a:gd name="T57" fmla="*/ 0 h 4324"/>
                <a:gd name="T58" fmla="*/ 6889 w 7678"/>
                <a:gd name="T59" fmla="*/ 0 h 4324"/>
                <a:gd name="T60" fmla="*/ 7043 w 7678"/>
                <a:gd name="T61" fmla="*/ 0 h 4324"/>
                <a:gd name="T62" fmla="*/ 7196 w 7678"/>
                <a:gd name="T63" fmla="*/ 0 h 4324"/>
                <a:gd name="T64" fmla="*/ 7349 w 7678"/>
                <a:gd name="T65" fmla="*/ 0 h 4324"/>
                <a:gd name="T66" fmla="*/ 7502 w 7678"/>
                <a:gd name="T67" fmla="*/ 0 h 4324"/>
                <a:gd name="T68" fmla="*/ 7656 w 7678"/>
                <a:gd name="T69" fmla="*/ 0 h 4324"/>
                <a:gd name="T70" fmla="*/ 6229 w 7678"/>
                <a:gd name="T71" fmla="*/ 4324 h 4324"/>
                <a:gd name="T72" fmla="*/ 4388 w 7678"/>
                <a:gd name="T73" fmla="*/ 0 h 4324"/>
                <a:gd name="T74" fmla="*/ 4541 w 7678"/>
                <a:gd name="T75" fmla="*/ 0 h 4324"/>
                <a:gd name="T76" fmla="*/ 4694 w 7678"/>
                <a:gd name="T77" fmla="*/ 0 h 4324"/>
                <a:gd name="T78" fmla="*/ 4847 w 7678"/>
                <a:gd name="T79" fmla="*/ 0 h 4324"/>
                <a:gd name="T80" fmla="*/ 5000 w 7678"/>
                <a:gd name="T81" fmla="*/ 0 h 4324"/>
                <a:gd name="T82" fmla="*/ 5154 w 7678"/>
                <a:gd name="T83" fmla="*/ 0 h 4324"/>
                <a:gd name="T84" fmla="*/ 5307 w 7678"/>
                <a:gd name="T85" fmla="*/ 0 h 4324"/>
                <a:gd name="T86" fmla="*/ 5460 w 7678"/>
                <a:gd name="T87" fmla="*/ 0 h 4324"/>
                <a:gd name="T88" fmla="*/ 5613 w 7678"/>
                <a:gd name="T89" fmla="*/ 0 h 4324"/>
                <a:gd name="T90" fmla="*/ 5766 w 7678"/>
                <a:gd name="T91" fmla="*/ 0 h 4324"/>
                <a:gd name="T92" fmla="*/ 5919 w 7678"/>
                <a:gd name="T93" fmla="*/ 0 h 4324"/>
                <a:gd name="T94" fmla="*/ 6072 w 7678"/>
                <a:gd name="T95" fmla="*/ 0 h 4324"/>
                <a:gd name="T96" fmla="*/ 6225 w 7678"/>
                <a:gd name="T97" fmla="*/ 0 h 4324"/>
                <a:gd name="T98" fmla="*/ 6379 w 7678"/>
                <a:gd name="T99" fmla="*/ 0 h 4324"/>
                <a:gd name="T100" fmla="*/ 6532 w 7678"/>
                <a:gd name="T101" fmla="*/ 0 h 4324"/>
                <a:gd name="T102" fmla="*/ 6382 w 7678"/>
                <a:gd name="T103" fmla="*/ 4324 h 4324"/>
                <a:gd name="T104" fmla="*/ 6535 w 7678"/>
                <a:gd name="T105" fmla="*/ 4324 h 4324"/>
                <a:gd name="T106" fmla="*/ 6688 w 7678"/>
                <a:gd name="T107" fmla="*/ 4324 h 4324"/>
                <a:gd name="T108" fmla="*/ 6842 w 7678"/>
                <a:gd name="T109" fmla="*/ 4324 h 4324"/>
                <a:gd name="T110" fmla="*/ 6995 w 7678"/>
                <a:gd name="T111" fmla="*/ 4324 h 4324"/>
                <a:gd name="T112" fmla="*/ 7148 w 7678"/>
                <a:gd name="T113" fmla="*/ 4324 h 4324"/>
                <a:gd name="T114" fmla="*/ 7301 w 7678"/>
                <a:gd name="T115" fmla="*/ 4324 h 4324"/>
                <a:gd name="T116" fmla="*/ 7455 w 7678"/>
                <a:gd name="T117" fmla="*/ 4324 h 4324"/>
                <a:gd name="T118" fmla="*/ 7608 w 7678"/>
                <a:gd name="T119" fmla="*/ 4324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78" h="4324">
                  <a:moveTo>
                    <a:pt x="47" y="0"/>
                  </a:moveTo>
                  <a:lnTo>
                    <a:pt x="0" y="128"/>
                  </a:lnTo>
                  <a:lnTo>
                    <a:pt x="0" y="119"/>
                  </a:lnTo>
                  <a:lnTo>
                    <a:pt x="43" y="0"/>
                  </a:lnTo>
                  <a:lnTo>
                    <a:pt x="47" y="0"/>
                  </a:lnTo>
                  <a:close/>
                  <a:moveTo>
                    <a:pt x="94" y="0"/>
                  </a:moveTo>
                  <a:lnTo>
                    <a:pt x="0" y="259"/>
                  </a:lnTo>
                  <a:lnTo>
                    <a:pt x="0" y="268"/>
                  </a:lnTo>
                  <a:lnTo>
                    <a:pt x="98" y="0"/>
                  </a:lnTo>
                  <a:lnTo>
                    <a:pt x="94" y="0"/>
                  </a:lnTo>
                  <a:close/>
                  <a:moveTo>
                    <a:pt x="146" y="0"/>
                  </a:moveTo>
                  <a:lnTo>
                    <a:pt x="0" y="399"/>
                  </a:lnTo>
                  <a:lnTo>
                    <a:pt x="0" y="408"/>
                  </a:lnTo>
                  <a:lnTo>
                    <a:pt x="149" y="0"/>
                  </a:lnTo>
                  <a:lnTo>
                    <a:pt x="146" y="0"/>
                  </a:lnTo>
                  <a:close/>
                  <a:moveTo>
                    <a:pt x="197" y="0"/>
                  </a:moveTo>
                  <a:lnTo>
                    <a:pt x="0" y="539"/>
                  </a:lnTo>
                  <a:lnTo>
                    <a:pt x="0" y="549"/>
                  </a:lnTo>
                  <a:lnTo>
                    <a:pt x="200" y="0"/>
                  </a:lnTo>
                  <a:lnTo>
                    <a:pt x="197" y="0"/>
                  </a:lnTo>
                  <a:close/>
                  <a:moveTo>
                    <a:pt x="248" y="0"/>
                  </a:moveTo>
                  <a:lnTo>
                    <a:pt x="0" y="680"/>
                  </a:lnTo>
                  <a:lnTo>
                    <a:pt x="0" y="689"/>
                  </a:lnTo>
                  <a:lnTo>
                    <a:pt x="251" y="0"/>
                  </a:lnTo>
                  <a:lnTo>
                    <a:pt x="248" y="0"/>
                  </a:lnTo>
                  <a:close/>
                  <a:moveTo>
                    <a:pt x="299" y="0"/>
                  </a:moveTo>
                  <a:lnTo>
                    <a:pt x="0" y="820"/>
                  </a:lnTo>
                  <a:lnTo>
                    <a:pt x="0" y="829"/>
                  </a:lnTo>
                  <a:lnTo>
                    <a:pt x="302" y="0"/>
                  </a:lnTo>
                  <a:lnTo>
                    <a:pt x="299" y="0"/>
                  </a:lnTo>
                  <a:close/>
                  <a:moveTo>
                    <a:pt x="350" y="0"/>
                  </a:moveTo>
                  <a:lnTo>
                    <a:pt x="0" y="960"/>
                  </a:lnTo>
                  <a:lnTo>
                    <a:pt x="0" y="969"/>
                  </a:lnTo>
                  <a:lnTo>
                    <a:pt x="353" y="0"/>
                  </a:lnTo>
                  <a:lnTo>
                    <a:pt x="350" y="0"/>
                  </a:lnTo>
                  <a:close/>
                  <a:moveTo>
                    <a:pt x="401" y="0"/>
                  </a:moveTo>
                  <a:lnTo>
                    <a:pt x="0" y="1099"/>
                  </a:lnTo>
                  <a:lnTo>
                    <a:pt x="0" y="1109"/>
                  </a:lnTo>
                  <a:lnTo>
                    <a:pt x="404" y="0"/>
                  </a:lnTo>
                  <a:lnTo>
                    <a:pt x="401" y="0"/>
                  </a:lnTo>
                  <a:close/>
                  <a:moveTo>
                    <a:pt x="452" y="0"/>
                  </a:moveTo>
                  <a:lnTo>
                    <a:pt x="0" y="1239"/>
                  </a:lnTo>
                  <a:lnTo>
                    <a:pt x="0" y="1249"/>
                  </a:lnTo>
                  <a:lnTo>
                    <a:pt x="455" y="0"/>
                  </a:lnTo>
                  <a:lnTo>
                    <a:pt x="452" y="0"/>
                  </a:lnTo>
                  <a:close/>
                  <a:moveTo>
                    <a:pt x="503" y="0"/>
                  </a:moveTo>
                  <a:lnTo>
                    <a:pt x="0" y="1379"/>
                  </a:lnTo>
                  <a:lnTo>
                    <a:pt x="0" y="1389"/>
                  </a:lnTo>
                  <a:lnTo>
                    <a:pt x="507" y="0"/>
                  </a:lnTo>
                  <a:lnTo>
                    <a:pt x="503" y="0"/>
                  </a:lnTo>
                  <a:close/>
                  <a:moveTo>
                    <a:pt x="2034" y="0"/>
                  </a:moveTo>
                  <a:lnTo>
                    <a:pt x="459" y="4324"/>
                  </a:lnTo>
                  <a:lnTo>
                    <a:pt x="462" y="4324"/>
                  </a:lnTo>
                  <a:lnTo>
                    <a:pt x="2038" y="0"/>
                  </a:lnTo>
                  <a:lnTo>
                    <a:pt x="2034" y="0"/>
                  </a:lnTo>
                  <a:close/>
                  <a:moveTo>
                    <a:pt x="1983" y="0"/>
                  </a:moveTo>
                  <a:lnTo>
                    <a:pt x="408" y="4324"/>
                  </a:lnTo>
                  <a:lnTo>
                    <a:pt x="411" y="4324"/>
                  </a:lnTo>
                  <a:lnTo>
                    <a:pt x="1987" y="0"/>
                  </a:lnTo>
                  <a:lnTo>
                    <a:pt x="1983" y="0"/>
                  </a:lnTo>
                  <a:close/>
                  <a:moveTo>
                    <a:pt x="2086" y="0"/>
                  </a:moveTo>
                  <a:lnTo>
                    <a:pt x="510" y="4324"/>
                  </a:lnTo>
                  <a:lnTo>
                    <a:pt x="513" y="4324"/>
                  </a:lnTo>
                  <a:lnTo>
                    <a:pt x="2089" y="0"/>
                  </a:lnTo>
                  <a:lnTo>
                    <a:pt x="2086" y="0"/>
                  </a:lnTo>
                  <a:close/>
                  <a:moveTo>
                    <a:pt x="2137" y="0"/>
                  </a:moveTo>
                  <a:lnTo>
                    <a:pt x="561" y="4324"/>
                  </a:lnTo>
                  <a:lnTo>
                    <a:pt x="564" y="4324"/>
                  </a:lnTo>
                  <a:lnTo>
                    <a:pt x="2140" y="0"/>
                  </a:lnTo>
                  <a:lnTo>
                    <a:pt x="2137" y="0"/>
                  </a:lnTo>
                  <a:close/>
                  <a:moveTo>
                    <a:pt x="2188" y="0"/>
                  </a:moveTo>
                  <a:lnTo>
                    <a:pt x="612" y="4324"/>
                  </a:lnTo>
                  <a:lnTo>
                    <a:pt x="615" y="4324"/>
                  </a:lnTo>
                  <a:lnTo>
                    <a:pt x="2191" y="0"/>
                  </a:lnTo>
                  <a:lnTo>
                    <a:pt x="2188" y="0"/>
                  </a:lnTo>
                  <a:close/>
                  <a:moveTo>
                    <a:pt x="2239" y="0"/>
                  </a:moveTo>
                  <a:lnTo>
                    <a:pt x="663" y="4324"/>
                  </a:lnTo>
                  <a:lnTo>
                    <a:pt x="666" y="4324"/>
                  </a:lnTo>
                  <a:lnTo>
                    <a:pt x="2242" y="0"/>
                  </a:lnTo>
                  <a:lnTo>
                    <a:pt x="2239" y="0"/>
                  </a:lnTo>
                  <a:close/>
                  <a:moveTo>
                    <a:pt x="2290" y="0"/>
                  </a:moveTo>
                  <a:lnTo>
                    <a:pt x="714" y="4324"/>
                  </a:lnTo>
                  <a:lnTo>
                    <a:pt x="718" y="4324"/>
                  </a:lnTo>
                  <a:lnTo>
                    <a:pt x="2293" y="0"/>
                  </a:lnTo>
                  <a:lnTo>
                    <a:pt x="2290" y="0"/>
                  </a:lnTo>
                  <a:close/>
                  <a:moveTo>
                    <a:pt x="2341" y="0"/>
                  </a:moveTo>
                  <a:lnTo>
                    <a:pt x="765" y="4324"/>
                  </a:lnTo>
                  <a:lnTo>
                    <a:pt x="769" y="4324"/>
                  </a:lnTo>
                  <a:lnTo>
                    <a:pt x="2344" y="0"/>
                  </a:lnTo>
                  <a:lnTo>
                    <a:pt x="2341" y="0"/>
                  </a:lnTo>
                  <a:close/>
                  <a:moveTo>
                    <a:pt x="2392" y="0"/>
                  </a:moveTo>
                  <a:lnTo>
                    <a:pt x="816" y="4324"/>
                  </a:lnTo>
                  <a:lnTo>
                    <a:pt x="820" y="4324"/>
                  </a:lnTo>
                  <a:lnTo>
                    <a:pt x="2395" y="0"/>
                  </a:lnTo>
                  <a:lnTo>
                    <a:pt x="2392" y="0"/>
                  </a:lnTo>
                  <a:close/>
                  <a:moveTo>
                    <a:pt x="2443" y="0"/>
                  </a:moveTo>
                  <a:lnTo>
                    <a:pt x="867" y="4324"/>
                  </a:lnTo>
                  <a:lnTo>
                    <a:pt x="871" y="4324"/>
                  </a:lnTo>
                  <a:lnTo>
                    <a:pt x="2447" y="0"/>
                  </a:lnTo>
                  <a:lnTo>
                    <a:pt x="2443" y="0"/>
                  </a:lnTo>
                  <a:close/>
                  <a:moveTo>
                    <a:pt x="2494" y="0"/>
                  </a:moveTo>
                  <a:lnTo>
                    <a:pt x="918" y="4324"/>
                  </a:lnTo>
                  <a:lnTo>
                    <a:pt x="922" y="4324"/>
                  </a:lnTo>
                  <a:lnTo>
                    <a:pt x="2498" y="0"/>
                  </a:lnTo>
                  <a:lnTo>
                    <a:pt x="2494" y="0"/>
                  </a:lnTo>
                  <a:close/>
                  <a:moveTo>
                    <a:pt x="2545" y="0"/>
                  </a:moveTo>
                  <a:lnTo>
                    <a:pt x="969" y="4324"/>
                  </a:lnTo>
                  <a:lnTo>
                    <a:pt x="973" y="4324"/>
                  </a:lnTo>
                  <a:lnTo>
                    <a:pt x="2549" y="0"/>
                  </a:lnTo>
                  <a:lnTo>
                    <a:pt x="2545" y="0"/>
                  </a:lnTo>
                  <a:close/>
                  <a:moveTo>
                    <a:pt x="2596" y="0"/>
                  </a:moveTo>
                  <a:lnTo>
                    <a:pt x="1021" y="4324"/>
                  </a:lnTo>
                  <a:lnTo>
                    <a:pt x="1024" y="4324"/>
                  </a:lnTo>
                  <a:lnTo>
                    <a:pt x="2600" y="0"/>
                  </a:lnTo>
                  <a:lnTo>
                    <a:pt x="2596" y="0"/>
                  </a:lnTo>
                  <a:close/>
                  <a:moveTo>
                    <a:pt x="2647" y="0"/>
                  </a:moveTo>
                  <a:lnTo>
                    <a:pt x="1072" y="4324"/>
                  </a:lnTo>
                  <a:lnTo>
                    <a:pt x="1075" y="4324"/>
                  </a:lnTo>
                  <a:lnTo>
                    <a:pt x="2651" y="0"/>
                  </a:lnTo>
                  <a:lnTo>
                    <a:pt x="2647" y="0"/>
                  </a:lnTo>
                  <a:close/>
                  <a:moveTo>
                    <a:pt x="2699" y="0"/>
                  </a:moveTo>
                  <a:lnTo>
                    <a:pt x="1123" y="4324"/>
                  </a:lnTo>
                  <a:lnTo>
                    <a:pt x="1126" y="4324"/>
                  </a:lnTo>
                  <a:lnTo>
                    <a:pt x="2702" y="0"/>
                  </a:lnTo>
                  <a:lnTo>
                    <a:pt x="2699" y="0"/>
                  </a:lnTo>
                  <a:close/>
                  <a:moveTo>
                    <a:pt x="2750" y="0"/>
                  </a:moveTo>
                  <a:lnTo>
                    <a:pt x="1174" y="4324"/>
                  </a:lnTo>
                  <a:lnTo>
                    <a:pt x="1177" y="4324"/>
                  </a:lnTo>
                  <a:lnTo>
                    <a:pt x="2753" y="0"/>
                  </a:lnTo>
                  <a:lnTo>
                    <a:pt x="2750" y="0"/>
                  </a:lnTo>
                  <a:close/>
                  <a:moveTo>
                    <a:pt x="2801" y="0"/>
                  </a:moveTo>
                  <a:lnTo>
                    <a:pt x="1225" y="4324"/>
                  </a:lnTo>
                  <a:lnTo>
                    <a:pt x="1228" y="4324"/>
                  </a:lnTo>
                  <a:lnTo>
                    <a:pt x="2804" y="0"/>
                  </a:lnTo>
                  <a:lnTo>
                    <a:pt x="2801" y="0"/>
                  </a:lnTo>
                  <a:close/>
                  <a:moveTo>
                    <a:pt x="2852" y="0"/>
                  </a:moveTo>
                  <a:lnTo>
                    <a:pt x="1276" y="4324"/>
                  </a:lnTo>
                  <a:lnTo>
                    <a:pt x="1279" y="4324"/>
                  </a:lnTo>
                  <a:lnTo>
                    <a:pt x="2855" y="0"/>
                  </a:lnTo>
                  <a:lnTo>
                    <a:pt x="2852" y="0"/>
                  </a:lnTo>
                  <a:close/>
                  <a:moveTo>
                    <a:pt x="2903" y="0"/>
                  </a:moveTo>
                  <a:lnTo>
                    <a:pt x="1327" y="4324"/>
                  </a:lnTo>
                  <a:lnTo>
                    <a:pt x="1330" y="4324"/>
                  </a:lnTo>
                  <a:lnTo>
                    <a:pt x="2906" y="0"/>
                  </a:lnTo>
                  <a:lnTo>
                    <a:pt x="2903" y="0"/>
                  </a:lnTo>
                  <a:close/>
                  <a:moveTo>
                    <a:pt x="2954" y="0"/>
                  </a:moveTo>
                  <a:lnTo>
                    <a:pt x="1378" y="4324"/>
                  </a:lnTo>
                  <a:lnTo>
                    <a:pt x="1382" y="4324"/>
                  </a:lnTo>
                  <a:lnTo>
                    <a:pt x="2957" y="0"/>
                  </a:lnTo>
                  <a:lnTo>
                    <a:pt x="2954" y="0"/>
                  </a:lnTo>
                  <a:close/>
                  <a:moveTo>
                    <a:pt x="3005" y="0"/>
                  </a:moveTo>
                  <a:lnTo>
                    <a:pt x="1429" y="4324"/>
                  </a:lnTo>
                  <a:lnTo>
                    <a:pt x="1433" y="4324"/>
                  </a:lnTo>
                  <a:lnTo>
                    <a:pt x="3008" y="0"/>
                  </a:lnTo>
                  <a:lnTo>
                    <a:pt x="3005" y="0"/>
                  </a:lnTo>
                  <a:close/>
                  <a:moveTo>
                    <a:pt x="3056" y="0"/>
                  </a:moveTo>
                  <a:lnTo>
                    <a:pt x="1480" y="4324"/>
                  </a:lnTo>
                  <a:lnTo>
                    <a:pt x="1484" y="4324"/>
                  </a:lnTo>
                  <a:lnTo>
                    <a:pt x="3059" y="0"/>
                  </a:lnTo>
                  <a:lnTo>
                    <a:pt x="3056" y="0"/>
                  </a:lnTo>
                  <a:close/>
                  <a:moveTo>
                    <a:pt x="3107" y="0"/>
                  </a:moveTo>
                  <a:lnTo>
                    <a:pt x="1531" y="4324"/>
                  </a:lnTo>
                  <a:lnTo>
                    <a:pt x="1535" y="4324"/>
                  </a:lnTo>
                  <a:lnTo>
                    <a:pt x="3111" y="0"/>
                  </a:lnTo>
                  <a:lnTo>
                    <a:pt x="3107" y="0"/>
                  </a:lnTo>
                  <a:close/>
                  <a:moveTo>
                    <a:pt x="3158" y="0"/>
                  </a:moveTo>
                  <a:lnTo>
                    <a:pt x="1582" y="4324"/>
                  </a:lnTo>
                  <a:lnTo>
                    <a:pt x="1586" y="4324"/>
                  </a:lnTo>
                  <a:lnTo>
                    <a:pt x="3162" y="0"/>
                  </a:lnTo>
                  <a:lnTo>
                    <a:pt x="3158" y="0"/>
                  </a:lnTo>
                  <a:close/>
                  <a:moveTo>
                    <a:pt x="3209" y="0"/>
                  </a:moveTo>
                  <a:lnTo>
                    <a:pt x="1634" y="4324"/>
                  </a:lnTo>
                  <a:lnTo>
                    <a:pt x="1637" y="4324"/>
                  </a:lnTo>
                  <a:lnTo>
                    <a:pt x="3213" y="0"/>
                  </a:lnTo>
                  <a:lnTo>
                    <a:pt x="3209" y="0"/>
                  </a:lnTo>
                  <a:close/>
                  <a:moveTo>
                    <a:pt x="3260" y="0"/>
                  </a:moveTo>
                  <a:lnTo>
                    <a:pt x="1685" y="4324"/>
                  </a:lnTo>
                  <a:lnTo>
                    <a:pt x="1688" y="4324"/>
                  </a:lnTo>
                  <a:lnTo>
                    <a:pt x="3264" y="0"/>
                  </a:lnTo>
                  <a:lnTo>
                    <a:pt x="3260" y="0"/>
                  </a:lnTo>
                  <a:close/>
                  <a:moveTo>
                    <a:pt x="3311" y="0"/>
                  </a:moveTo>
                  <a:lnTo>
                    <a:pt x="1736" y="4324"/>
                  </a:lnTo>
                  <a:lnTo>
                    <a:pt x="1739" y="4324"/>
                  </a:lnTo>
                  <a:lnTo>
                    <a:pt x="3315" y="0"/>
                  </a:lnTo>
                  <a:lnTo>
                    <a:pt x="3311" y="0"/>
                  </a:lnTo>
                  <a:close/>
                  <a:moveTo>
                    <a:pt x="3363" y="0"/>
                  </a:moveTo>
                  <a:lnTo>
                    <a:pt x="1787" y="4324"/>
                  </a:lnTo>
                  <a:lnTo>
                    <a:pt x="1790" y="4324"/>
                  </a:lnTo>
                  <a:lnTo>
                    <a:pt x="3366" y="0"/>
                  </a:lnTo>
                  <a:lnTo>
                    <a:pt x="3363" y="0"/>
                  </a:lnTo>
                  <a:close/>
                  <a:moveTo>
                    <a:pt x="3414" y="0"/>
                  </a:moveTo>
                  <a:lnTo>
                    <a:pt x="1838" y="4324"/>
                  </a:lnTo>
                  <a:lnTo>
                    <a:pt x="1841" y="4324"/>
                  </a:lnTo>
                  <a:lnTo>
                    <a:pt x="3417" y="0"/>
                  </a:lnTo>
                  <a:lnTo>
                    <a:pt x="3414" y="0"/>
                  </a:lnTo>
                  <a:close/>
                  <a:moveTo>
                    <a:pt x="3465" y="0"/>
                  </a:moveTo>
                  <a:lnTo>
                    <a:pt x="1889" y="4324"/>
                  </a:lnTo>
                  <a:lnTo>
                    <a:pt x="1892" y="4324"/>
                  </a:lnTo>
                  <a:lnTo>
                    <a:pt x="3468" y="0"/>
                  </a:lnTo>
                  <a:lnTo>
                    <a:pt x="3465" y="0"/>
                  </a:lnTo>
                  <a:close/>
                  <a:moveTo>
                    <a:pt x="3516" y="0"/>
                  </a:moveTo>
                  <a:lnTo>
                    <a:pt x="1939" y="4324"/>
                  </a:lnTo>
                  <a:lnTo>
                    <a:pt x="1942" y="4324"/>
                  </a:lnTo>
                  <a:lnTo>
                    <a:pt x="3519" y="0"/>
                  </a:lnTo>
                  <a:lnTo>
                    <a:pt x="3516" y="0"/>
                  </a:lnTo>
                  <a:close/>
                  <a:moveTo>
                    <a:pt x="3567" y="0"/>
                  </a:moveTo>
                  <a:lnTo>
                    <a:pt x="1990" y="4324"/>
                  </a:lnTo>
                  <a:lnTo>
                    <a:pt x="1993" y="4324"/>
                  </a:lnTo>
                  <a:lnTo>
                    <a:pt x="3570" y="0"/>
                  </a:lnTo>
                  <a:lnTo>
                    <a:pt x="3567" y="0"/>
                  </a:lnTo>
                  <a:close/>
                  <a:moveTo>
                    <a:pt x="3618" y="0"/>
                  </a:moveTo>
                  <a:lnTo>
                    <a:pt x="2041" y="4324"/>
                  </a:lnTo>
                  <a:lnTo>
                    <a:pt x="2045" y="4324"/>
                  </a:lnTo>
                  <a:lnTo>
                    <a:pt x="3621" y="0"/>
                  </a:lnTo>
                  <a:lnTo>
                    <a:pt x="3618" y="0"/>
                  </a:lnTo>
                  <a:close/>
                  <a:moveTo>
                    <a:pt x="3669" y="0"/>
                  </a:moveTo>
                  <a:lnTo>
                    <a:pt x="2092" y="4324"/>
                  </a:lnTo>
                  <a:lnTo>
                    <a:pt x="2096" y="4324"/>
                  </a:lnTo>
                  <a:lnTo>
                    <a:pt x="3672" y="0"/>
                  </a:lnTo>
                  <a:lnTo>
                    <a:pt x="3669" y="0"/>
                  </a:lnTo>
                  <a:close/>
                  <a:moveTo>
                    <a:pt x="3720" y="0"/>
                  </a:moveTo>
                  <a:lnTo>
                    <a:pt x="2143" y="4324"/>
                  </a:lnTo>
                  <a:lnTo>
                    <a:pt x="2147" y="4324"/>
                  </a:lnTo>
                  <a:lnTo>
                    <a:pt x="3724" y="0"/>
                  </a:lnTo>
                  <a:lnTo>
                    <a:pt x="3720" y="0"/>
                  </a:lnTo>
                  <a:close/>
                  <a:moveTo>
                    <a:pt x="3771" y="0"/>
                  </a:moveTo>
                  <a:lnTo>
                    <a:pt x="2194" y="4324"/>
                  </a:lnTo>
                  <a:lnTo>
                    <a:pt x="2198" y="4324"/>
                  </a:lnTo>
                  <a:lnTo>
                    <a:pt x="3775" y="0"/>
                  </a:lnTo>
                  <a:lnTo>
                    <a:pt x="3771" y="0"/>
                  </a:lnTo>
                  <a:close/>
                  <a:moveTo>
                    <a:pt x="3822" y="0"/>
                  </a:moveTo>
                  <a:lnTo>
                    <a:pt x="2245" y="4324"/>
                  </a:lnTo>
                  <a:lnTo>
                    <a:pt x="2249" y="4324"/>
                  </a:lnTo>
                  <a:lnTo>
                    <a:pt x="3826" y="0"/>
                  </a:lnTo>
                  <a:lnTo>
                    <a:pt x="3822" y="0"/>
                  </a:lnTo>
                  <a:close/>
                  <a:moveTo>
                    <a:pt x="3873" y="0"/>
                  </a:moveTo>
                  <a:lnTo>
                    <a:pt x="2297" y="4324"/>
                  </a:lnTo>
                  <a:lnTo>
                    <a:pt x="2300" y="4324"/>
                  </a:lnTo>
                  <a:lnTo>
                    <a:pt x="3877" y="0"/>
                  </a:lnTo>
                  <a:lnTo>
                    <a:pt x="3873" y="0"/>
                  </a:lnTo>
                  <a:close/>
                  <a:moveTo>
                    <a:pt x="3924" y="0"/>
                  </a:moveTo>
                  <a:lnTo>
                    <a:pt x="2348" y="4324"/>
                  </a:lnTo>
                  <a:lnTo>
                    <a:pt x="2351" y="4324"/>
                  </a:lnTo>
                  <a:lnTo>
                    <a:pt x="3928" y="0"/>
                  </a:lnTo>
                  <a:lnTo>
                    <a:pt x="3924" y="0"/>
                  </a:lnTo>
                  <a:close/>
                  <a:moveTo>
                    <a:pt x="3975" y="0"/>
                  </a:moveTo>
                  <a:lnTo>
                    <a:pt x="2399" y="4324"/>
                  </a:lnTo>
                  <a:lnTo>
                    <a:pt x="2402" y="4324"/>
                  </a:lnTo>
                  <a:lnTo>
                    <a:pt x="3979" y="0"/>
                  </a:lnTo>
                  <a:lnTo>
                    <a:pt x="3975" y="0"/>
                  </a:lnTo>
                  <a:close/>
                  <a:moveTo>
                    <a:pt x="4027" y="0"/>
                  </a:moveTo>
                  <a:lnTo>
                    <a:pt x="2450" y="4324"/>
                  </a:lnTo>
                  <a:lnTo>
                    <a:pt x="2453" y="4324"/>
                  </a:lnTo>
                  <a:lnTo>
                    <a:pt x="4030" y="0"/>
                  </a:lnTo>
                  <a:lnTo>
                    <a:pt x="4027" y="0"/>
                  </a:lnTo>
                  <a:close/>
                  <a:moveTo>
                    <a:pt x="4078" y="0"/>
                  </a:moveTo>
                  <a:lnTo>
                    <a:pt x="2501" y="4324"/>
                  </a:lnTo>
                  <a:lnTo>
                    <a:pt x="2504" y="4324"/>
                  </a:lnTo>
                  <a:lnTo>
                    <a:pt x="4081" y="0"/>
                  </a:lnTo>
                  <a:lnTo>
                    <a:pt x="4078" y="0"/>
                  </a:lnTo>
                  <a:close/>
                  <a:moveTo>
                    <a:pt x="4129" y="0"/>
                  </a:moveTo>
                  <a:lnTo>
                    <a:pt x="2552" y="4324"/>
                  </a:lnTo>
                  <a:lnTo>
                    <a:pt x="2555" y="4324"/>
                  </a:lnTo>
                  <a:lnTo>
                    <a:pt x="4132" y="0"/>
                  </a:lnTo>
                  <a:lnTo>
                    <a:pt x="4129" y="0"/>
                  </a:lnTo>
                  <a:close/>
                  <a:moveTo>
                    <a:pt x="4180" y="0"/>
                  </a:moveTo>
                  <a:lnTo>
                    <a:pt x="2603" y="4324"/>
                  </a:lnTo>
                  <a:lnTo>
                    <a:pt x="2606" y="4324"/>
                  </a:lnTo>
                  <a:lnTo>
                    <a:pt x="4183" y="0"/>
                  </a:lnTo>
                  <a:lnTo>
                    <a:pt x="4180" y="0"/>
                  </a:lnTo>
                  <a:close/>
                  <a:moveTo>
                    <a:pt x="4231" y="0"/>
                  </a:moveTo>
                  <a:lnTo>
                    <a:pt x="2654" y="4324"/>
                  </a:lnTo>
                  <a:lnTo>
                    <a:pt x="2658" y="4324"/>
                  </a:lnTo>
                  <a:lnTo>
                    <a:pt x="4234" y="0"/>
                  </a:lnTo>
                  <a:lnTo>
                    <a:pt x="4231" y="0"/>
                  </a:lnTo>
                  <a:close/>
                  <a:moveTo>
                    <a:pt x="554" y="0"/>
                  </a:moveTo>
                  <a:lnTo>
                    <a:pt x="0" y="1519"/>
                  </a:lnTo>
                  <a:lnTo>
                    <a:pt x="0" y="1529"/>
                  </a:lnTo>
                  <a:lnTo>
                    <a:pt x="558" y="0"/>
                  </a:lnTo>
                  <a:lnTo>
                    <a:pt x="554" y="0"/>
                  </a:lnTo>
                  <a:close/>
                  <a:moveTo>
                    <a:pt x="605" y="0"/>
                  </a:moveTo>
                  <a:lnTo>
                    <a:pt x="0" y="1660"/>
                  </a:lnTo>
                  <a:lnTo>
                    <a:pt x="0" y="1670"/>
                  </a:lnTo>
                  <a:lnTo>
                    <a:pt x="609" y="0"/>
                  </a:lnTo>
                  <a:lnTo>
                    <a:pt x="605" y="0"/>
                  </a:lnTo>
                  <a:close/>
                  <a:moveTo>
                    <a:pt x="656" y="0"/>
                  </a:moveTo>
                  <a:lnTo>
                    <a:pt x="0" y="1800"/>
                  </a:lnTo>
                  <a:lnTo>
                    <a:pt x="0" y="1810"/>
                  </a:lnTo>
                  <a:lnTo>
                    <a:pt x="660" y="0"/>
                  </a:lnTo>
                  <a:lnTo>
                    <a:pt x="656" y="0"/>
                  </a:lnTo>
                  <a:close/>
                  <a:moveTo>
                    <a:pt x="707" y="0"/>
                  </a:moveTo>
                  <a:lnTo>
                    <a:pt x="0" y="1940"/>
                  </a:lnTo>
                  <a:lnTo>
                    <a:pt x="0" y="1950"/>
                  </a:lnTo>
                  <a:lnTo>
                    <a:pt x="711" y="0"/>
                  </a:lnTo>
                  <a:lnTo>
                    <a:pt x="707" y="0"/>
                  </a:lnTo>
                  <a:close/>
                  <a:moveTo>
                    <a:pt x="758" y="0"/>
                  </a:moveTo>
                  <a:lnTo>
                    <a:pt x="0" y="2080"/>
                  </a:lnTo>
                  <a:lnTo>
                    <a:pt x="0" y="2089"/>
                  </a:lnTo>
                  <a:lnTo>
                    <a:pt x="762" y="0"/>
                  </a:lnTo>
                  <a:lnTo>
                    <a:pt x="758" y="0"/>
                  </a:lnTo>
                  <a:close/>
                  <a:moveTo>
                    <a:pt x="810" y="0"/>
                  </a:moveTo>
                  <a:lnTo>
                    <a:pt x="0" y="2220"/>
                  </a:lnTo>
                  <a:lnTo>
                    <a:pt x="0" y="2229"/>
                  </a:lnTo>
                  <a:lnTo>
                    <a:pt x="813" y="0"/>
                  </a:lnTo>
                  <a:lnTo>
                    <a:pt x="810" y="0"/>
                  </a:lnTo>
                  <a:close/>
                  <a:moveTo>
                    <a:pt x="861" y="0"/>
                  </a:moveTo>
                  <a:lnTo>
                    <a:pt x="0" y="2360"/>
                  </a:lnTo>
                  <a:lnTo>
                    <a:pt x="0" y="2369"/>
                  </a:lnTo>
                  <a:lnTo>
                    <a:pt x="864" y="0"/>
                  </a:lnTo>
                  <a:lnTo>
                    <a:pt x="861" y="0"/>
                  </a:lnTo>
                  <a:close/>
                  <a:moveTo>
                    <a:pt x="912" y="0"/>
                  </a:moveTo>
                  <a:lnTo>
                    <a:pt x="0" y="2500"/>
                  </a:lnTo>
                  <a:lnTo>
                    <a:pt x="0" y="2509"/>
                  </a:lnTo>
                  <a:lnTo>
                    <a:pt x="915" y="0"/>
                  </a:lnTo>
                  <a:lnTo>
                    <a:pt x="912" y="0"/>
                  </a:lnTo>
                  <a:close/>
                  <a:moveTo>
                    <a:pt x="963" y="0"/>
                  </a:moveTo>
                  <a:lnTo>
                    <a:pt x="0" y="2640"/>
                  </a:lnTo>
                  <a:lnTo>
                    <a:pt x="0" y="2649"/>
                  </a:lnTo>
                  <a:lnTo>
                    <a:pt x="966" y="0"/>
                  </a:lnTo>
                  <a:lnTo>
                    <a:pt x="963" y="0"/>
                  </a:lnTo>
                  <a:close/>
                  <a:moveTo>
                    <a:pt x="1014" y="0"/>
                  </a:moveTo>
                  <a:lnTo>
                    <a:pt x="0" y="2781"/>
                  </a:lnTo>
                  <a:lnTo>
                    <a:pt x="0" y="2790"/>
                  </a:lnTo>
                  <a:lnTo>
                    <a:pt x="1017" y="0"/>
                  </a:lnTo>
                  <a:lnTo>
                    <a:pt x="1014" y="0"/>
                  </a:lnTo>
                  <a:close/>
                  <a:moveTo>
                    <a:pt x="1065" y="0"/>
                  </a:moveTo>
                  <a:lnTo>
                    <a:pt x="0" y="2921"/>
                  </a:lnTo>
                  <a:lnTo>
                    <a:pt x="0" y="2930"/>
                  </a:lnTo>
                  <a:lnTo>
                    <a:pt x="1068" y="0"/>
                  </a:lnTo>
                  <a:lnTo>
                    <a:pt x="1065" y="0"/>
                  </a:lnTo>
                  <a:close/>
                  <a:moveTo>
                    <a:pt x="1116" y="0"/>
                  </a:moveTo>
                  <a:lnTo>
                    <a:pt x="0" y="3061"/>
                  </a:lnTo>
                  <a:lnTo>
                    <a:pt x="0" y="3070"/>
                  </a:lnTo>
                  <a:lnTo>
                    <a:pt x="1119" y="0"/>
                  </a:lnTo>
                  <a:lnTo>
                    <a:pt x="1116" y="0"/>
                  </a:lnTo>
                  <a:close/>
                  <a:moveTo>
                    <a:pt x="1167" y="0"/>
                  </a:moveTo>
                  <a:lnTo>
                    <a:pt x="0" y="3201"/>
                  </a:lnTo>
                  <a:lnTo>
                    <a:pt x="0" y="3210"/>
                  </a:lnTo>
                  <a:lnTo>
                    <a:pt x="1171" y="0"/>
                  </a:lnTo>
                  <a:lnTo>
                    <a:pt x="1167" y="0"/>
                  </a:lnTo>
                  <a:close/>
                  <a:moveTo>
                    <a:pt x="1218" y="0"/>
                  </a:moveTo>
                  <a:lnTo>
                    <a:pt x="0" y="3341"/>
                  </a:lnTo>
                  <a:lnTo>
                    <a:pt x="0" y="3350"/>
                  </a:lnTo>
                  <a:lnTo>
                    <a:pt x="1222" y="0"/>
                  </a:lnTo>
                  <a:lnTo>
                    <a:pt x="1218" y="0"/>
                  </a:lnTo>
                  <a:close/>
                  <a:moveTo>
                    <a:pt x="1269" y="0"/>
                  </a:moveTo>
                  <a:lnTo>
                    <a:pt x="0" y="3481"/>
                  </a:lnTo>
                  <a:lnTo>
                    <a:pt x="0" y="3490"/>
                  </a:lnTo>
                  <a:lnTo>
                    <a:pt x="1273" y="0"/>
                  </a:lnTo>
                  <a:lnTo>
                    <a:pt x="1269" y="0"/>
                  </a:lnTo>
                  <a:close/>
                  <a:moveTo>
                    <a:pt x="1320" y="0"/>
                  </a:moveTo>
                  <a:lnTo>
                    <a:pt x="0" y="3620"/>
                  </a:lnTo>
                  <a:lnTo>
                    <a:pt x="0" y="3630"/>
                  </a:lnTo>
                  <a:lnTo>
                    <a:pt x="1324" y="0"/>
                  </a:lnTo>
                  <a:lnTo>
                    <a:pt x="1320" y="0"/>
                  </a:lnTo>
                  <a:close/>
                  <a:moveTo>
                    <a:pt x="1371" y="0"/>
                  </a:moveTo>
                  <a:lnTo>
                    <a:pt x="0" y="3760"/>
                  </a:lnTo>
                  <a:lnTo>
                    <a:pt x="0" y="3770"/>
                  </a:lnTo>
                  <a:lnTo>
                    <a:pt x="1375" y="0"/>
                  </a:lnTo>
                  <a:lnTo>
                    <a:pt x="1371" y="0"/>
                  </a:lnTo>
                  <a:close/>
                  <a:moveTo>
                    <a:pt x="1423" y="0"/>
                  </a:moveTo>
                  <a:lnTo>
                    <a:pt x="0" y="3901"/>
                  </a:lnTo>
                  <a:lnTo>
                    <a:pt x="0" y="3911"/>
                  </a:lnTo>
                  <a:lnTo>
                    <a:pt x="1426" y="0"/>
                  </a:lnTo>
                  <a:lnTo>
                    <a:pt x="1423" y="0"/>
                  </a:lnTo>
                  <a:close/>
                  <a:moveTo>
                    <a:pt x="1474" y="0"/>
                  </a:moveTo>
                  <a:lnTo>
                    <a:pt x="0" y="4041"/>
                  </a:lnTo>
                  <a:lnTo>
                    <a:pt x="0" y="4051"/>
                  </a:lnTo>
                  <a:lnTo>
                    <a:pt x="1477" y="0"/>
                  </a:lnTo>
                  <a:lnTo>
                    <a:pt x="1474" y="0"/>
                  </a:lnTo>
                  <a:close/>
                  <a:moveTo>
                    <a:pt x="1525" y="0"/>
                  </a:moveTo>
                  <a:lnTo>
                    <a:pt x="0" y="4181"/>
                  </a:lnTo>
                  <a:lnTo>
                    <a:pt x="0" y="4191"/>
                  </a:lnTo>
                  <a:lnTo>
                    <a:pt x="1528" y="0"/>
                  </a:lnTo>
                  <a:lnTo>
                    <a:pt x="1525" y="0"/>
                  </a:lnTo>
                  <a:close/>
                  <a:moveTo>
                    <a:pt x="1576" y="0"/>
                  </a:moveTo>
                  <a:lnTo>
                    <a:pt x="0" y="4321"/>
                  </a:lnTo>
                  <a:lnTo>
                    <a:pt x="0" y="4324"/>
                  </a:lnTo>
                  <a:lnTo>
                    <a:pt x="2" y="4324"/>
                  </a:lnTo>
                  <a:lnTo>
                    <a:pt x="1579" y="0"/>
                  </a:lnTo>
                  <a:lnTo>
                    <a:pt x="1576" y="0"/>
                  </a:lnTo>
                  <a:close/>
                  <a:moveTo>
                    <a:pt x="1627" y="0"/>
                  </a:moveTo>
                  <a:lnTo>
                    <a:pt x="50" y="4324"/>
                  </a:lnTo>
                  <a:lnTo>
                    <a:pt x="53" y="4324"/>
                  </a:lnTo>
                  <a:lnTo>
                    <a:pt x="1630" y="0"/>
                  </a:lnTo>
                  <a:lnTo>
                    <a:pt x="1627" y="0"/>
                  </a:lnTo>
                  <a:close/>
                  <a:moveTo>
                    <a:pt x="1678" y="0"/>
                  </a:moveTo>
                  <a:lnTo>
                    <a:pt x="101" y="4324"/>
                  </a:lnTo>
                  <a:lnTo>
                    <a:pt x="105" y="4324"/>
                  </a:lnTo>
                  <a:lnTo>
                    <a:pt x="1681" y="0"/>
                  </a:lnTo>
                  <a:lnTo>
                    <a:pt x="1678" y="0"/>
                  </a:lnTo>
                  <a:close/>
                  <a:moveTo>
                    <a:pt x="1729" y="0"/>
                  </a:moveTo>
                  <a:lnTo>
                    <a:pt x="152" y="4324"/>
                  </a:lnTo>
                  <a:lnTo>
                    <a:pt x="156" y="4324"/>
                  </a:lnTo>
                  <a:lnTo>
                    <a:pt x="1732" y="0"/>
                  </a:lnTo>
                  <a:lnTo>
                    <a:pt x="1729" y="0"/>
                  </a:lnTo>
                  <a:close/>
                  <a:moveTo>
                    <a:pt x="1780" y="0"/>
                  </a:moveTo>
                  <a:lnTo>
                    <a:pt x="203" y="4324"/>
                  </a:lnTo>
                  <a:lnTo>
                    <a:pt x="207" y="4324"/>
                  </a:lnTo>
                  <a:lnTo>
                    <a:pt x="1783" y="0"/>
                  </a:lnTo>
                  <a:lnTo>
                    <a:pt x="1780" y="0"/>
                  </a:lnTo>
                  <a:close/>
                  <a:moveTo>
                    <a:pt x="1831" y="0"/>
                  </a:moveTo>
                  <a:lnTo>
                    <a:pt x="254" y="4324"/>
                  </a:lnTo>
                  <a:lnTo>
                    <a:pt x="258" y="4324"/>
                  </a:lnTo>
                  <a:lnTo>
                    <a:pt x="1835" y="0"/>
                  </a:lnTo>
                  <a:lnTo>
                    <a:pt x="1831" y="0"/>
                  </a:lnTo>
                  <a:close/>
                  <a:moveTo>
                    <a:pt x="1882" y="0"/>
                  </a:moveTo>
                  <a:lnTo>
                    <a:pt x="305" y="4324"/>
                  </a:lnTo>
                  <a:lnTo>
                    <a:pt x="309" y="4324"/>
                  </a:lnTo>
                  <a:lnTo>
                    <a:pt x="1886" y="0"/>
                  </a:lnTo>
                  <a:lnTo>
                    <a:pt x="1882" y="0"/>
                  </a:lnTo>
                  <a:close/>
                  <a:moveTo>
                    <a:pt x="1932" y="0"/>
                  </a:moveTo>
                  <a:lnTo>
                    <a:pt x="357" y="4324"/>
                  </a:lnTo>
                  <a:lnTo>
                    <a:pt x="360" y="4324"/>
                  </a:lnTo>
                  <a:lnTo>
                    <a:pt x="1936" y="0"/>
                  </a:lnTo>
                  <a:lnTo>
                    <a:pt x="1932" y="0"/>
                  </a:lnTo>
                  <a:close/>
                  <a:moveTo>
                    <a:pt x="6631" y="0"/>
                  </a:moveTo>
                  <a:lnTo>
                    <a:pt x="5055" y="4324"/>
                  </a:lnTo>
                  <a:lnTo>
                    <a:pt x="5058" y="4324"/>
                  </a:lnTo>
                  <a:lnTo>
                    <a:pt x="6634" y="0"/>
                  </a:lnTo>
                  <a:lnTo>
                    <a:pt x="6631" y="0"/>
                  </a:lnTo>
                  <a:close/>
                  <a:moveTo>
                    <a:pt x="6580" y="0"/>
                  </a:moveTo>
                  <a:lnTo>
                    <a:pt x="5004" y="4324"/>
                  </a:lnTo>
                  <a:lnTo>
                    <a:pt x="5007" y="4324"/>
                  </a:lnTo>
                  <a:lnTo>
                    <a:pt x="6583" y="0"/>
                  </a:lnTo>
                  <a:lnTo>
                    <a:pt x="6580" y="0"/>
                  </a:lnTo>
                  <a:close/>
                  <a:moveTo>
                    <a:pt x="6682" y="0"/>
                  </a:moveTo>
                  <a:lnTo>
                    <a:pt x="5106" y="4324"/>
                  </a:lnTo>
                  <a:lnTo>
                    <a:pt x="5109" y="4324"/>
                  </a:lnTo>
                  <a:lnTo>
                    <a:pt x="6685" y="0"/>
                  </a:lnTo>
                  <a:lnTo>
                    <a:pt x="6682" y="0"/>
                  </a:lnTo>
                  <a:close/>
                  <a:moveTo>
                    <a:pt x="6733" y="0"/>
                  </a:moveTo>
                  <a:lnTo>
                    <a:pt x="5157" y="4324"/>
                  </a:lnTo>
                  <a:lnTo>
                    <a:pt x="5160" y="4324"/>
                  </a:lnTo>
                  <a:lnTo>
                    <a:pt x="6736" y="0"/>
                  </a:lnTo>
                  <a:lnTo>
                    <a:pt x="6733" y="0"/>
                  </a:lnTo>
                  <a:close/>
                  <a:moveTo>
                    <a:pt x="6784" y="0"/>
                  </a:moveTo>
                  <a:lnTo>
                    <a:pt x="5208" y="4324"/>
                  </a:lnTo>
                  <a:lnTo>
                    <a:pt x="5211" y="4324"/>
                  </a:lnTo>
                  <a:lnTo>
                    <a:pt x="6787" y="0"/>
                  </a:lnTo>
                  <a:lnTo>
                    <a:pt x="6784" y="0"/>
                  </a:lnTo>
                  <a:close/>
                  <a:moveTo>
                    <a:pt x="6835" y="0"/>
                  </a:moveTo>
                  <a:lnTo>
                    <a:pt x="5259" y="4324"/>
                  </a:lnTo>
                  <a:lnTo>
                    <a:pt x="5263" y="4324"/>
                  </a:lnTo>
                  <a:lnTo>
                    <a:pt x="6838" y="0"/>
                  </a:lnTo>
                  <a:lnTo>
                    <a:pt x="6835" y="0"/>
                  </a:lnTo>
                  <a:close/>
                  <a:moveTo>
                    <a:pt x="6886" y="0"/>
                  </a:moveTo>
                  <a:lnTo>
                    <a:pt x="5310" y="4324"/>
                  </a:lnTo>
                  <a:lnTo>
                    <a:pt x="5314" y="4324"/>
                  </a:lnTo>
                  <a:lnTo>
                    <a:pt x="6889" y="0"/>
                  </a:lnTo>
                  <a:lnTo>
                    <a:pt x="6886" y="0"/>
                  </a:lnTo>
                  <a:close/>
                  <a:moveTo>
                    <a:pt x="6937" y="0"/>
                  </a:moveTo>
                  <a:lnTo>
                    <a:pt x="5361" y="4324"/>
                  </a:lnTo>
                  <a:lnTo>
                    <a:pt x="5365" y="4324"/>
                  </a:lnTo>
                  <a:lnTo>
                    <a:pt x="6940" y="0"/>
                  </a:lnTo>
                  <a:lnTo>
                    <a:pt x="6937" y="0"/>
                  </a:lnTo>
                  <a:close/>
                  <a:moveTo>
                    <a:pt x="6988" y="0"/>
                  </a:moveTo>
                  <a:lnTo>
                    <a:pt x="5412" y="4324"/>
                  </a:lnTo>
                  <a:lnTo>
                    <a:pt x="5416" y="4324"/>
                  </a:lnTo>
                  <a:lnTo>
                    <a:pt x="6992" y="0"/>
                  </a:lnTo>
                  <a:lnTo>
                    <a:pt x="6988" y="0"/>
                  </a:lnTo>
                  <a:close/>
                  <a:moveTo>
                    <a:pt x="7039" y="0"/>
                  </a:moveTo>
                  <a:lnTo>
                    <a:pt x="5463" y="4324"/>
                  </a:lnTo>
                  <a:lnTo>
                    <a:pt x="5467" y="4324"/>
                  </a:lnTo>
                  <a:lnTo>
                    <a:pt x="7043" y="0"/>
                  </a:lnTo>
                  <a:lnTo>
                    <a:pt x="7039" y="0"/>
                  </a:lnTo>
                  <a:close/>
                  <a:moveTo>
                    <a:pt x="7090" y="0"/>
                  </a:moveTo>
                  <a:lnTo>
                    <a:pt x="5515" y="4324"/>
                  </a:lnTo>
                  <a:lnTo>
                    <a:pt x="5518" y="4324"/>
                  </a:lnTo>
                  <a:lnTo>
                    <a:pt x="7094" y="0"/>
                  </a:lnTo>
                  <a:lnTo>
                    <a:pt x="7090" y="0"/>
                  </a:lnTo>
                  <a:close/>
                  <a:moveTo>
                    <a:pt x="7141" y="0"/>
                  </a:moveTo>
                  <a:lnTo>
                    <a:pt x="5566" y="4324"/>
                  </a:lnTo>
                  <a:lnTo>
                    <a:pt x="5569" y="4324"/>
                  </a:lnTo>
                  <a:lnTo>
                    <a:pt x="7145" y="0"/>
                  </a:lnTo>
                  <a:lnTo>
                    <a:pt x="7141" y="0"/>
                  </a:lnTo>
                  <a:close/>
                  <a:moveTo>
                    <a:pt x="7192" y="0"/>
                  </a:moveTo>
                  <a:lnTo>
                    <a:pt x="5617" y="4324"/>
                  </a:lnTo>
                  <a:lnTo>
                    <a:pt x="5620" y="4324"/>
                  </a:lnTo>
                  <a:lnTo>
                    <a:pt x="7196" y="0"/>
                  </a:lnTo>
                  <a:lnTo>
                    <a:pt x="7192" y="0"/>
                  </a:lnTo>
                  <a:close/>
                  <a:moveTo>
                    <a:pt x="7244" y="0"/>
                  </a:moveTo>
                  <a:lnTo>
                    <a:pt x="5668" y="4324"/>
                  </a:lnTo>
                  <a:lnTo>
                    <a:pt x="5671" y="4324"/>
                  </a:lnTo>
                  <a:lnTo>
                    <a:pt x="7247" y="0"/>
                  </a:lnTo>
                  <a:lnTo>
                    <a:pt x="7244" y="0"/>
                  </a:lnTo>
                  <a:close/>
                  <a:moveTo>
                    <a:pt x="7295" y="0"/>
                  </a:moveTo>
                  <a:lnTo>
                    <a:pt x="5719" y="4324"/>
                  </a:lnTo>
                  <a:lnTo>
                    <a:pt x="5722" y="4324"/>
                  </a:lnTo>
                  <a:lnTo>
                    <a:pt x="7298" y="0"/>
                  </a:lnTo>
                  <a:lnTo>
                    <a:pt x="7295" y="0"/>
                  </a:lnTo>
                  <a:close/>
                  <a:moveTo>
                    <a:pt x="7346" y="0"/>
                  </a:moveTo>
                  <a:lnTo>
                    <a:pt x="5769" y="4324"/>
                  </a:lnTo>
                  <a:lnTo>
                    <a:pt x="5772" y="4324"/>
                  </a:lnTo>
                  <a:lnTo>
                    <a:pt x="7349" y="0"/>
                  </a:lnTo>
                  <a:lnTo>
                    <a:pt x="7346" y="0"/>
                  </a:lnTo>
                  <a:close/>
                  <a:moveTo>
                    <a:pt x="7397" y="0"/>
                  </a:moveTo>
                  <a:lnTo>
                    <a:pt x="5820" y="4324"/>
                  </a:lnTo>
                  <a:lnTo>
                    <a:pt x="5823" y="4324"/>
                  </a:lnTo>
                  <a:lnTo>
                    <a:pt x="7400" y="0"/>
                  </a:lnTo>
                  <a:lnTo>
                    <a:pt x="7397" y="0"/>
                  </a:lnTo>
                  <a:close/>
                  <a:moveTo>
                    <a:pt x="7448" y="0"/>
                  </a:moveTo>
                  <a:lnTo>
                    <a:pt x="5871" y="4324"/>
                  </a:lnTo>
                  <a:lnTo>
                    <a:pt x="5874" y="4324"/>
                  </a:lnTo>
                  <a:lnTo>
                    <a:pt x="7451" y="0"/>
                  </a:lnTo>
                  <a:lnTo>
                    <a:pt x="7448" y="0"/>
                  </a:lnTo>
                  <a:close/>
                  <a:moveTo>
                    <a:pt x="7499" y="0"/>
                  </a:moveTo>
                  <a:lnTo>
                    <a:pt x="5922" y="4324"/>
                  </a:lnTo>
                  <a:lnTo>
                    <a:pt x="5926" y="4324"/>
                  </a:lnTo>
                  <a:lnTo>
                    <a:pt x="7502" y="0"/>
                  </a:lnTo>
                  <a:lnTo>
                    <a:pt x="7499" y="0"/>
                  </a:lnTo>
                  <a:close/>
                  <a:moveTo>
                    <a:pt x="7550" y="0"/>
                  </a:moveTo>
                  <a:lnTo>
                    <a:pt x="5973" y="4324"/>
                  </a:lnTo>
                  <a:lnTo>
                    <a:pt x="5977" y="4324"/>
                  </a:lnTo>
                  <a:lnTo>
                    <a:pt x="7553" y="0"/>
                  </a:lnTo>
                  <a:lnTo>
                    <a:pt x="7550" y="0"/>
                  </a:lnTo>
                  <a:close/>
                  <a:moveTo>
                    <a:pt x="7601" y="0"/>
                  </a:moveTo>
                  <a:lnTo>
                    <a:pt x="6024" y="4324"/>
                  </a:lnTo>
                  <a:lnTo>
                    <a:pt x="6028" y="4324"/>
                  </a:lnTo>
                  <a:lnTo>
                    <a:pt x="7605" y="0"/>
                  </a:lnTo>
                  <a:lnTo>
                    <a:pt x="7601" y="0"/>
                  </a:lnTo>
                  <a:close/>
                  <a:moveTo>
                    <a:pt x="7652" y="0"/>
                  </a:moveTo>
                  <a:lnTo>
                    <a:pt x="6075" y="4324"/>
                  </a:lnTo>
                  <a:lnTo>
                    <a:pt x="6079" y="4324"/>
                  </a:lnTo>
                  <a:lnTo>
                    <a:pt x="7656" y="0"/>
                  </a:lnTo>
                  <a:lnTo>
                    <a:pt x="7652" y="0"/>
                  </a:lnTo>
                  <a:close/>
                  <a:moveTo>
                    <a:pt x="6126" y="4324"/>
                  </a:moveTo>
                  <a:lnTo>
                    <a:pt x="6130" y="4324"/>
                  </a:lnTo>
                  <a:lnTo>
                    <a:pt x="7678" y="79"/>
                  </a:lnTo>
                  <a:lnTo>
                    <a:pt x="7678" y="69"/>
                  </a:lnTo>
                  <a:lnTo>
                    <a:pt x="6126" y="4324"/>
                  </a:lnTo>
                  <a:close/>
                  <a:moveTo>
                    <a:pt x="6181" y="4324"/>
                  </a:moveTo>
                  <a:lnTo>
                    <a:pt x="7678" y="219"/>
                  </a:lnTo>
                  <a:lnTo>
                    <a:pt x="7678" y="209"/>
                  </a:lnTo>
                  <a:lnTo>
                    <a:pt x="6178" y="4324"/>
                  </a:lnTo>
                  <a:lnTo>
                    <a:pt x="6181" y="4324"/>
                  </a:lnTo>
                  <a:close/>
                  <a:moveTo>
                    <a:pt x="6232" y="4324"/>
                  </a:moveTo>
                  <a:lnTo>
                    <a:pt x="7678" y="358"/>
                  </a:lnTo>
                  <a:lnTo>
                    <a:pt x="7678" y="349"/>
                  </a:lnTo>
                  <a:lnTo>
                    <a:pt x="6229" y="4324"/>
                  </a:lnTo>
                  <a:lnTo>
                    <a:pt x="6232" y="4324"/>
                  </a:lnTo>
                  <a:close/>
                  <a:moveTo>
                    <a:pt x="4333" y="0"/>
                  </a:moveTo>
                  <a:lnTo>
                    <a:pt x="2756" y="4324"/>
                  </a:lnTo>
                  <a:lnTo>
                    <a:pt x="2760" y="4324"/>
                  </a:lnTo>
                  <a:lnTo>
                    <a:pt x="4336" y="0"/>
                  </a:lnTo>
                  <a:lnTo>
                    <a:pt x="4333" y="0"/>
                  </a:lnTo>
                  <a:close/>
                  <a:moveTo>
                    <a:pt x="4282" y="0"/>
                  </a:moveTo>
                  <a:lnTo>
                    <a:pt x="2705" y="4324"/>
                  </a:lnTo>
                  <a:lnTo>
                    <a:pt x="2709" y="4324"/>
                  </a:lnTo>
                  <a:lnTo>
                    <a:pt x="4285" y="0"/>
                  </a:lnTo>
                  <a:lnTo>
                    <a:pt x="4282" y="0"/>
                  </a:lnTo>
                  <a:close/>
                  <a:moveTo>
                    <a:pt x="4384" y="0"/>
                  </a:moveTo>
                  <a:lnTo>
                    <a:pt x="2807" y="4324"/>
                  </a:lnTo>
                  <a:lnTo>
                    <a:pt x="2811" y="4324"/>
                  </a:lnTo>
                  <a:lnTo>
                    <a:pt x="4388" y="0"/>
                  </a:lnTo>
                  <a:lnTo>
                    <a:pt x="4384" y="0"/>
                  </a:lnTo>
                  <a:close/>
                  <a:moveTo>
                    <a:pt x="4435" y="0"/>
                  </a:moveTo>
                  <a:lnTo>
                    <a:pt x="2858" y="4324"/>
                  </a:lnTo>
                  <a:lnTo>
                    <a:pt x="2862" y="4324"/>
                  </a:lnTo>
                  <a:lnTo>
                    <a:pt x="4439" y="0"/>
                  </a:lnTo>
                  <a:lnTo>
                    <a:pt x="4435" y="0"/>
                  </a:lnTo>
                  <a:close/>
                  <a:moveTo>
                    <a:pt x="4486" y="0"/>
                  </a:moveTo>
                  <a:lnTo>
                    <a:pt x="2909" y="4324"/>
                  </a:lnTo>
                  <a:lnTo>
                    <a:pt x="2913" y="4324"/>
                  </a:lnTo>
                  <a:lnTo>
                    <a:pt x="4490" y="0"/>
                  </a:lnTo>
                  <a:lnTo>
                    <a:pt x="4486" y="0"/>
                  </a:lnTo>
                  <a:close/>
                  <a:moveTo>
                    <a:pt x="4537" y="0"/>
                  </a:moveTo>
                  <a:lnTo>
                    <a:pt x="2961" y="4324"/>
                  </a:lnTo>
                  <a:lnTo>
                    <a:pt x="2964" y="4324"/>
                  </a:lnTo>
                  <a:lnTo>
                    <a:pt x="4541" y="0"/>
                  </a:lnTo>
                  <a:lnTo>
                    <a:pt x="4537" y="0"/>
                  </a:lnTo>
                  <a:close/>
                  <a:moveTo>
                    <a:pt x="4588" y="0"/>
                  </a:moveTo>
                  <a:lnTo>
                    <a:pt x="3012" y="4324"/>
                  </a:lnTo>
                  <a:lnTo>
                    <a:pt x="3015" y="4324"/>
                  </a:lnTo>
                  <a:lnTo>
                    <a:pt x="4592" y="0"/>
                  </a:lnTo>
                  <a:lnTo>
                    <a:pt x="4588" y="0"/>
                  </a:lnTo>
                  <a:close/>
                  <a:moveTo>
                    <a:pt x="4640" y="0"/>
                  </a:moveTo>
                  <a:lnTo>
                    <a:pt x="3063" y="4324"/>
                  </a:lnTo>
                  <a:lnTo>
                    <a:pt x="3066" y="4324"/>
                  </a:lnTo>
                  <a:lnTo>
                    <a:pt x="4643" y="0"/>
                  </a:lnTo>
                  <a:lnTo>
                    <a:pt x="4640" y="0"/>
                  </a:lnTo>
                  <a:close/>
                  <a:moveTo>
                    <a:pt x="4691" y="0"/>
                  </a:moveTo>
                  <a:lnTo>
                    <a:pt x="3114" y="4324"/>
                  </a:lnTo>
                  <a:lnTo>
                    <a:pt x="3117" y="4324"/>
                  </a:lnTo>
                  <a:lnTo>
                    <a:pt x="4694" y="0"/>
                  </a:lnTo>
                  <a:lnTo>
                    <a:pt x="4691" y="0"/>
                  </a:lnTo>
                  <a:close/>
                  <a:moveTo>
                    <a:pt x="4742" y="0"/>
                  </a:moveTo>
                  <a:lnTo>
                    <a:pt x="3165" y="4324"/>
                  </a:lnTo>
                  <a:lnTo>
                    <a:pt x="3168" y="4324"/>
                  </a:lnTo>
                  <a:lnTo>
                    <a:pt x="4745" y="0"/>
                  </a:lnTo>
                  <a:lnTo>
                    <a:pt x="4742" y="0"/>
                  </a:lnTo>
                  <a:close/>
                  <a:moveTo>
                    <a:pt x="4793" y="0"/>
                  </a:moveTo>
                  <a:lnTo>
                    <a:pt x="3216" y="4324"/>
                  </a:lnTo>
                  <a:lnTo>
                    <a:pt x="3219" y="4324"/>
                  </a:lnTo>
                  <a:lnTo>
                    <a:pt x="4796" y="0"/>
                  </a:lnTo>
                  <a:lnTo>
                    <a:pt x="4793" y="0"/>
                  </a:lnTo>
                  <a:close/>
                  <a:moveTo>
                    <a:pt x="4844" y="0"/>
                  </a:moveTo>
                  <a:lnTo>
                    <a:pt x="3267" y="4324"/>
                  </a:lnTo>
                  <a:lnTo>
                    <a:pt x="3270" y="4324"/>
                  </a:lnTo>
                  <a:lnTo>
                    <a:pt x="4847" y="0"/>
                  </a:lnTo>
                  <a:lnTo>
                    <a:pt x="4844" y="0"/>
                  </a:lnTo>
                  <a:close/>
                  <a:moveTo>
                    <a:pt x="4895" y="0"/>
                  </a:moveTo>
                  <a:lnTo>
                    <a:pt x="3318" y="4324"/>
                  </a:lnTo>
                  <a:lnTo>
                    <a:pt x="3322" y="4324"/>
                  </a:lnTo>
                  <a:lnTo>
                    <a:pt x="4898" y="0"/>
                  </a:lnTo>
                  <a:lnTo>
                    <a:pt x="4895" y="0"/>
                  </a:lnTo>
                  <a:close/>
                  <a:moveTo>
                    <a:pt x="4946" y="0"/>
                  </a:moveTo>
                  <a:lnTo>
                    <a:pt x="3369" y="4324"/>
                  </a:lnTo>
                  <a:lnTo>
                    <a:pt x="3373" y="4324"/>
                  </a:lnTo>
                  <a:lnTo>
                    <a:pt x="4949" y="0"/>
                  </a:lnTo>
                  <a:lnTo>
                    <a:pt x="4946" y="0"/>
                  </a:lnTo>
                  <a:close/>
                  <a:moveTo>
                    <a:pt x="4997" y="0"/>
                  </a:moveTo>
                  <a:lnTo>
                    <a:pt x="3420" y="4324"/>
                  </a:lnTo>
                  <a:lnTo>
                    <a:pt x="3424" y="4324"/>
                  </a:lnTo>
                  <a:lnTo>
                    <a:pt x="5000" y="0"/>
                  </a:lnTo>
                  <a:lnTo>
                    <a:pt x="4997" y="0"/>
                  </a:lnTo>
                  <a:close/>
                  <a:moveTo>
                    <a:pt x="5048" y="0"/>
                  </a:moveTo>
                  <a:lnTo>
                    <a:pt x="3471" y="4324"/>
                  </a:lnTo>
                  <a:lnTo>
                    <a:pt x="3475" y="4324"/>
                  </a:lnTo>
                  <a:lnTo>
                    <a:pt x="5052" y="0"/>
                  </a:lnTo>
                  <a:lnTo>
                    <a:pt x="5048" y="0"/>
                  </a:lnTo>
                  <a:close/>
                  <a:moveTo>
                    <a:pt x="5099" y="0"/>
                  </a:moveTo>
                  <a:lnTo>
                    <a:pt x="3522" y="4324"/>
                  </a:lnTo>
                  <a:lnTo>
                    <a:pt x="3526" y="4324"/>
                  </a:lnTo>
                  <a:lnTo>
                    <a:pt x="5103" y="0"/>
                  </a:lnTo>
                  <a:lnTo>
                    <a:pt x="5099" y="0"/>
                  </a:lnTo>
                  <a:close/>
                  <a:moveTo>
                    <a:pt x="5150" y="0"/>
                  </a:moveTo>
                  <a:lnTo>
                    <a:pt x="3574" y="4324"/>
                  </a:lnTo>
                  <a:lnTo>
                    <a:pt x="3577" y="4324"/>
                  </a:lnTo>
                  <a:lnTo>
                    <a:pt x="5154" y="0"/>
                  </a:lnTo>
                  <a:lnTo>
                    <a:pt x="5150" y="0"/>
                  </a:lnTo>
                  <a:close/>
                  <a:moveTo>
                    <a:pt x="5201" y="0"/>
                  </a:moveTo>
                  <a:lnTo>
                    <a:pt x="3625" y="4324"/>
                  </a:lnTo>
                  <a:lnTo>
                    <a:pt x="3628" y="4324"/>
                  </a:lnTo>
                  <a:lnTo>
                    <a:pt x="5205" y="0"/>
                  </a:lnTo>
                  <a:lnTo>
                    <a:pt x="5201" y="0"/>
                  </a:lnTo>
                  <a:close/>
                  <a:moveTo>
                    <a:pt x="5252" y="0"/>
                  </a:moveTo>
                  <a:lnTo>
                    <a:pt x="3676" y="4324"/>
                  </a:lnTo>
                  <a:lnTo>
                    <a:pt x="3679" y="4324"/>
                  </a:lnTo>
                  <a:lnTo>
                    <a:pt x="5256" y="0"/>
                  </a:lnTo>
                  <a:lnTo>
                    <a:pt x="5252" y="0"/>
                  </a:lnTo>
                  <a:close/>
                  <a:moveTo>
                    <a:pt x="5304" y="0"/>
                  </a:moveTo>
                  <a:lnTo>
                    <a:pt x="3727" y="4324"/>
                  </a:lnTo>
                  <a:lnTo>
                    <a:pt x="3730" y="4324"/>
                  </a:lnTo>
                  <a:lnTo>
                    <a:pt x="5307" y="0"/>
                  </a:lnTo>
                  <a:lnTo>
                    <a:pt x="5304" y="0"/>
                  </a:lnTo>
                  <a:close/>
                  <a:moveTo>
                    <a:pt x="5355" y="0"/>
                  </a:moveTo>
                  <a:lnTo>
                    <a:pt x="3778" y="4324"/>
                  </a:lnTo>
                  <a:lnTo>
                    <a:pt x="3781" y="4324"/>
                  </a:lnTo>
                  <a:lnTo>
                    <a:pt x="5358" y="0"/>
                  </a:lnTo>
                  <a:lnTo>
                    <a:pt x="5355" y="0"/>
                  </a:lnTo>
                  <a:close/>
                  <a:moveTo>
                    <a:pt x="5406" y="0"/>
                  </a:moveTo>
                  <a:lnTo>
                    <a:pt x="3829" y="4324"/>
                  </a:lnTo>
                  <a:lnTo>
                    <a:pt x="3832" y="4324"/>
                  </a:lnTo>
                  <a:lnTo>
                    <a:pt x="5409" y="0"/>
                  </a:lnTo>
                  <a:lnTo>
                    <a:pt x="5406" y="0"/>
                  </a:lnTo>
                  <a:close/>
                  <a:moveTo>
                    <a:pt x="5457" y="0"/>
                  </a:moveTo>
                  <a:lnTo>
                    <a:pt x="3880" y="4324"/>
                  </a:lnTo>
                  <a:lnTo>
                    <a:pt x="3883" y="4324"/>
                  </a:lnTo>
                  <a:lnTo>
                    <a:pt x="5460" y="0"/>
                  </a:lnTo>
                  <a:lnTo>
                    <a:pt x="5457" y="0"/>
                  </a:lnTo>
                  <a:close/>
                  <a:moveTo>
                    <a:pt x="5508" y="0"/>
                  </a:moveTo>
                  <a:lnTo>
                    <a:pt x="3931" y="4324"/>
                  </a:lnTo>
                  <a:lnTo>
                    <a:pt x="3934" y="4324"/>
                  </a:lnTo>
                  <a:lnTo>
                    <a:pt x="5511" y="0"/>
                  </a:lnTo>
                  <a:lnTo>
                    <a:pt x="5508" y="0"/>
                  </a:lnTo>
                  <a:close/>
                  <a:moveTo>
                    <a:pt x="5559" y="0"/>
                  </a:moveTo>
                  <a:lnTo>
                    <a:pt x="3982" y="4324"/>
                  </a:lnTo>
                  <a:lnTo>
                    <a:pt x="3986" y="4324"/>
                  </a:lnTo>
                  <a:lnTo>
                    <a:pt x="5562" y="0"/>
                  </a:lnTo>
                  <a:lnTo>
                    <a:pt x="5559" y="0"/>
                  </a:lnTo>
                  <a:close/>
                  <a:moveTo>
                    <a:pt x="5610" y="0"/>
                  </a:moveTo>
                  <a:lnTo>
                    <a:pt x="4033" y="4324"/>
                  </a:lnTo>
                  <a:lnTo>
                    <a:pt x="4037" y="4324"/>
                  </a:lnTo>
                  <a:lnTo>
                    <a:pt x="5613" y="0"/>
                  </a:lnTo>
                  <a:lnTo>
                    <a:pt x="5610" y="0"/>
                  </a:lnTo>
                  <a:close/>
                  <a:moveTo>
                    <a:pt x="5661" y="0"/>
                  </a:moveTo>
                  <a:lnTo>
                    <a:pt x="4084" y="4324"/>
                  </a:lnTo>
                  <a:lnTo>
                    <a:pt x="4088" y="4324"/>
                  </a:lnTo>
                  <a:lnTo>
                    <a:pt x="5665" y="0"/>
                  </a:lnTo>
                  <a:lnTo>
                    <a:pt x="5661" y="0"/>
                  </a:lnTo>
                  <a:close/>
                  <a:moveTo>
                    <a:pt x="5712" y="0"/>
                  </a:moveTo>
                  <a:lnTo>
                    <a:pt x="4135" y="4324"/>
                  </a:lnTo>
                  <a:lnTo>
                    <a:pt x="4139" y="4324"/>
                  </a:lnTo>
                  <a:lnTo>
                    <a:pt x="5716" y="0"/>
                  </a:lnTo>
                  <a:lnTo>
                    <a:pt x="5712" y="0"/>
                  </a:lnTo>
                  <a:close/>
                  <a:moveTo>
                    <a:pt x="5762" y="0"/>
                  </a:moveTo>
                  <a:lnTo>
                    <a:pt x="4186" y="4324"/>
                  </a:lnTo>
                  <a:lnTo>
                    <a:pt x="4190" y="4324"/>
                  </a:lnTo>
                  <a:lnTo>
                    <a:pt x="5766" y="0"/>
                  </a:lnTo>
                  <a:lnTo>
                    <a:pt x="5762" y="0"/>
                  </a:lnTo>
                  <a:close/>
                  <a:moveTo>
                    <a:pt x="5813" y="0"/>
                  </a:moveTo>
                  <a:lnTo>
                    <a:pt x="4238" y="4324"/>
                  </a:lnTo>
                  <a:lnTo>
                    <a:pt x="4241" y="4324"/>
                  </a:lnTo>
                  <a:lnTo>
                    <a:pt x="5817" y="0"/>
                  </a:lnTo>
                  <a:lnTo>
                    <a:pt x="5813" y="0"/>
                  </a:lnTo>
                  <a:close/>
                  <a:moveTo>
                    <a:pt x="5864" y="0"/>
                  </a:moveTo>
                  <a:lnTo>
                    <a:pt x="4289" y="4324"/>
                  </a:lnTo>
                  <a:lnTo>
                    <a:pt x="4292" y="4324"/>
                  </a:lnTo>
                  <a:lnTo>
                    <a:pt x="5868" y="0"/>
                  </a:lnTo>
                  <a:lnTo>
                    <a:pt x="5864" y="0"/>
                  </a:lnTo>
                  <a:close/>
                  <a:moveTo>
                    <a:pt x="5915" y="0"/>
                  </a:moveTo>
                  <a:lnTo>
                    <a:pt x="4340" y="4324"/>
                  </a:lnTo>
                  <a:lnTo>
                    <a:pt x="4343" y="4324"/>
                  </a:lnTo>
                  <a:lnTo>
                    <a:pt x="5919" y="0"/>
                  </a:lnTo>
                  <a:lnTo>
                    <a:pt x="5915" y="0"/>
                  </a:lnTo>
                  <a:close/>
                  <a:moveTo>
                    <a:pt x="5967" y="0"/>
                  </a:moveTo>
                  <a:lnTo>
                    <a:pt x="4391" y="4324"/>
                  </a:lnTo>
                  <a:lnTo>
                    <a:pt x="4394" y="4324"/>
                  </a:lnTo>
                  <a:lnTo>
                    <a:pt x="5970" y="0"/>
                  </a:lnTo>
                  <a:lnTo>
                    <a:pt x="5967" y="0"/>
                  </a:lnTo>
                  <a:close/>
                  <a:moveTo>
                    <a:pt x="6018" y="0"/>
                  </a:moveTo>
                  <a:lnTo>
                    <a:pt x="4442" y="4324"/>
                  </a:lnTo>
                  <a:lnTo>
                    <a:pt x="4445" y="4324"/>
                  </a:lnTo>
                  <a:lnTo>
                    <a:pt x="6021" y="0"/>
                  </a:lnTo>
                  <a:lnTo>
                    <a:pt x="6018" y="0"/>
                  </a:lnTo>
                  <a:close/>
                  <a:moveTo>
                    <a:pt x="6069" y="0"/>
                  </a:moveTo>
                  <a:lnTo>
                    <a:pt x="4493" y="4324"/>
                  </a:lnTo>
                  <a:lnTo>
                    <a:pt x="4496" y="4324"/>
                  </a:lnTo>
                  <a:lnTo>
                    <a:pt x="6072" y="0"/>
                  </a:lnTo>
                  <a:lnTo>
                    <a:pt x="6069" y="0"/>
                  </a:lnTo>
                  <a:close/>
                  <a:moveTo>
                    <a:pt x="6120" y="0"/>
                  </a:moveTo>
                  <a:lnTo>
                    <a:pt x="4544" y="4324"/>
                  </a:lnTo>
                  <a:lnTo>
                    <a:pt x="4547" y="4324"/>
                  </a:lnTo>
                  <a:lnTo>
                    <a:pt x="6123" y="0"/>
                  </a:lnTo>
                  <a:lnTo>
                    <a:pt x="6120" y="0"/>
                  </a:lnTo>
                  <a:close/>
                  <a:moveTo>
                    <a:pt x="6171" y="0"/>
                  </a:moveTo>
                  <a:lnTo>
                    <a:pt x="4595" y="4324"/>
                  </a:lnTo>
                  <a:lnTo>
                    <a:pt x="4599" y="4324"/>
                  </a:lnTo>
                  <a:lnTo>
                    <a:pt x="6174" y="0"/>
                  </a:lnTo>
                  <a:lnTo>
                    <a:pt x="6171" y="0"/>
                  </a:lnTo>
                  <a:close/>
                  <a:moveTo>
                    <a:pt x="6222" y="0"/>
                  </a:moveTo>
                  <a:lnTo>
                    <a:pt x="4646" y="4324"/>
                  </a:lnTo>
                  <a:lnTo>
                    <a:pt x="4650" y="4324"/>
                  </a:lnTo>
                  <a:lnTo>
                    <a:pt x="6225" y="0"/>
                  </a:lnTo>
                  <a:lnTo>
                    <a:pt x="6222" y="0"/>
                  </a:lnTo>
                  <a:close/>
                  <a:moveTo>
                    <a:pt x="6273" y="0"/>
                  </a:moveTo>
                  <a:lnTo>
                    <a:pt x="4697" y="4324"/>
                  </a:lnTo>
                  <a:lnTo>
                    <a:pt x="4701" y="4324"/>
                  </a:lnTo>
                  <a:lnTo>
                    <a:pt x="6276" y="0"/>
                  </a:lnTo>
                  <a:lnTo>
                    <a:pt x="6273" y="0"/>
                  </a:lnTo>
                  <a:close/>
                  <a:moveTo>
                    <a:pt x="6324" y="0"/>
                  </a:moveTo>
                  <a:lnTo>
                    <a:pt x="4748" y="4324"/>
                  </a:lnTo>
                  <a:lnTo>
                    <a:pt x="4752" y="4324"/>
                  </a:lnTo>
                  <a:lnTo>
                    <a:pt x="6328" y="0"/>
                  </a:lnTo>
                  <a:lnTo>
                    <a:pt x="6324" y="0"/>
                  </a:lnTo>
                  <a:close/>
                  <a:moveTo>
                    <a:pt x="6375" y="0"/>
                  </a:moveTo>
                  <a:lnTo>
                    <a:pt x="4799" y="4324"/>
                  </a:lnTo>
                  <a:lnTo>
                    <a:pt x="4803" y="4324"/>
                  </a:lnTo>
                  <a:lnTo>
                    <a:pt x="6379" y="0"/>
                  </a:lnTo>
                  <a:lnTo>
                    <a:pt x="6375" y="0"/>
                  </a:lnTo>
                  <a:close/>
                  <a:moveTo>
                    <a:pt x="6426" y="0"/>
                  </a:moveTo>
                  <a:lnTo>
                    <a:pt x="4850" y="4324"/>
                  </a:lnTo>
                  <a:lnTo>
                    <a:pt x="4854" y="4324"/>
                  </a:lnTo>
                  <a:lnTo>
                    <a:pt x="6430" y="0"/>
                  </a:lnTo>
                  <a:lnTo>
                    <a:pt x="6426" y="0"/>
                  </a:lnTo>
                  <a:close/>
                  <a:moveTo>
                    <a:pt x="6477" y="0"/>
                  </a:moveTo>
                  <a:lnTo>
                    <a:pt x="4902" y="4324"/>
                  </a:lnTo>
                  <a:lnTo>
                    <a:pt x="4905" y="4324"/>
                  </a:lnTo>
                  <a:lnTo>
                    <a:pt x="6481" y="0"/>
                  </a:lnTo>
                  <a:lnTo>
                    <a:pt x="6477" y="0"/>
                  </a:lnTo>
                  <a:close/>
                  <a:moveTo>
                    <a:pt x="6528" y="0"/>
                  </a:moveTo>
                  <a:lnTo>
                    <a:pt x="4953" y="4324"/>
                  </a:lnTo>
                  <a:lnTo>
                    <a:pt x="4956" y="4324"/>
                  </a:lnTo>
                  <a:lnTo>
                    <a:pt x="6532" y="0"/>
                  </a:lnTo>
                  <a:lnTo>
                    <a:pt x="6528" y="0"/>
                  </a:lnTo>
                  <a:close/>
                  <a:moveTo>
                    <a:pt x="6283" y="4324"/>
                  </a:moveTo>
                  <a:lnTo>
                    <a:pt x="7678" y="498"/>
                  </a:lnTo>
                  <a:lnTo>
                    <a:pt x="7678" y="489"/>
                  </a:lnTo>
                  <a:lnTo>
                    <a:pt x="6280" y="4324"/>
                  </a:lnTo>
                  <a:lnTo>
                    <a:pt x="6283" y="4324"/>
                  </a:lnTo>
                  <a:close/>
                  <a:moveTo>
                    <a:pt x="6334" y="4324"/>
                  </a:moveTo>
                  <a:lnTo>
                    <a:pt x="7678" y="639"/>
                  </a:lnTo>
                  <a:lnTo>
                    <a:pt x="7678" y="630"/>
                  </a:lnTo>
                  <a:lnTo>
                    <a:pt x="6331" y="4324"/>
                  </a:lnTo>
                  <a:lnTo>
                    <a:pt x="6334" y="4324"/>
                  </a:lnTo>
                  <a:close/>
                  <a:moveTo>
                    <a:pt x="6385" y="4324"/>
                  </a:moveTo>
                  <a:lnTo>
                    <a:pt x="7678" y="779"/>
                  </a:lnTo>
                  <a:lnTo>
                    <a:pt x="7678" y="770"/>
                  </a:lnTo>
                  <a:lnTo>
                    <a:pt x="6382" y="4324"/>
                  </a:lnTo>
                  <a:lnTo>
                    <a:pt x="6385" y="4324"/>
                  </a:lnTo>
                  <a:close/>
                  <a:moveTo>
                    <a:pt x="6436" y="4324"/>
                  </a:moveTo>
                  <a:lnTo>
                    <a:pt x="7678" y="919"/>
                  </a:lnTo>
                  <a:lnTo>
                    <a:pt x="7678" y="910"/>
                  </a:lnTo>
                  <a:lnTo>
                    <a:pt x="6433" y="4324"/>
                  </a:lnTo>
                  <a:lnTo>
                    <a:pt x="6436" y="4324"/>
                  </a:lnTo>
                  <a:close/>
                  <a:moveTo>
                    <a:pt x="6487" y="4324"/>
                  </a:moveTo>
                  <a:lnTo>
                    <a:pt x="7678" y="1059"/>
                  </a:lnTo>
                  <a:lnTo>
                    <a:pt x="7678" y="1050"/>
                  </a:lnTo>
                  <a:lnTo>
                    <a:pt x="6484" y="4324"/>
                  </a:lnTo>
                  <a:lnTo>
                    <a:pt x="6487" y="4324"/>
                  </a:lnTo>
                  <a:close/>
                  <a:moveTo>
                    <a:pt x="6539" y="4324"/>
                  </a:moveTo>
                  <a:lnTo>
                    <a:pt x="7678" y="1199"/>
                  </a:lnTo>
                  <a:lnTo>
                    <a:pt x="7678" y="1190"/>
                  </a:lnTo>
                  <a:lnTo>
                    <a:pt x="6535" y="4324"/>
                  </a:lnTo>
                  <a:lnTo>
                    <a:pt x="6539" y="4324"/>
                  </a:lnTo>
                  <a:close/>
                  <a:moveTo>
                    <a:pt x="6590" y="4324"/>
                  </a:moveTo>
                  <a:lnTo>
                    <a:pt x="7678" y="1339"/>
                  </a:lnTo>
                  <a:lnTo>
                    <a:pt x="7678" y="1330"/>
                  </a:lnTo>
                  <a:lnTo>
                    <a:pt x="6586" y="4324"/>
                  </a:lnTo>
                  <a:lnTo>
                    <a:pt x="6590" y="4324"/>
                  </a:lnTo>
                  <a:close/>
                  <a:moveTo>
                    <a:pt x="6641" y="4324"/>
                  </a:moveTo>
                  <a:lnTo>
                    <a:pt x="7678" y="1479"/>
                  </a:lnTo>
                  <a:lnTo>
                    <a:pt x="7678" y="1470"/>
                  </a:lnTo>
                  <a:lnTo>
                    <a:pt x="6637" y="4324"/>
                  </a:lnTo>
                  <a:lnTo>
                    <a:pt x="6641" y="4324"/>
                  </a:lnTo>
                  <a:close/>
                  <a:moveTo>
                    <a:pt x="6692" y="4324"/>
                  </a:moveTo>
                  <a:lnTo>
                    <a:pt x="7678" y="1619"/>
                  </a:lnTo>
                  <a:lnTo>
                    <a:pt x="7678" y="1610"/>
                  </a:lnTo>
                  <a:lnTo>
                    <a:pt x="6688" y="4324"/>
                  </a:lnTo>
                  <a:lnTo>
                    <a:pt x="6692" y="4324"/>
                  </a:lnTo>
                  <a:close/>
                  <a:moveTo>
                    <a:pt x="6743" y="4324"/>
                  </a:moveTo>
                  <a:lnTo>
                    <a:pt x="7678" y="1760"/>
                  </a:lnTo>
                  <a:lnTo>
                    <a:pt x="7678" y="1751"/>
                  </a:lnTo>
                  <a:lnTo>
                    <a:pt x="6739" y="4324"/>
                  </a:lnTo>
                  <a:lnTo>
                    <a:pt x="6743" y="4324"/>
                  </a:lnTo>
                  <a:close/>
                  <a:moveTo>
                    <a:pt x="6794" y="4324"/>
                  </a:moveTo>
                  <a:lnTo>
                    <a:pt x="7678" y="1900"/>
                  </a:lnTo>
                  <a:lnTo>
                    <a:pt x="7678" y="1890"/>
                  </a:lnTo>
                  <a:lnTo>
                    <a:pt x="6791" y="4324"/>
                  </a:lnTo>
                  <a:lnTo>
                    <a:pt x="6794" y="4324"/>
                  </a:lnTo>
                  <a:close/>
                  <a:moveTo>
                    <a:pt x="6845" y="4324"/>
                  </a:moveTo>
                  <a:lnTo>
                    <a:pt x="7678" y="2040"/>
                  </a:lnTo>
                  <a:lnTo>
                    <a:pt x="7678" y="2030"/>
                  </a:lnTo>
                  <a:lnTo>
                    <a:pt x="6842" y="4324"/>
                  </a:lnTo>
                  <a:lnTo>
                    <a:pt x="6845" y="4324"/>
                  </a:lnTo>
                  <a:close/>
                  <a:moveTo>
                    <a:pt x="6896" y="4324"/>
                  </a:moveTo>
                  <a:lnTo>
                    <a:pt x="7678" y="2180"/>
                  </a:lnTo>
                  <a:lnTo>
                    <a:pt x="7678" y="2170"/>
                  </a:lnTo>
                  <a:lnTo>
                    <a:pt x="6893" y="4324"/>
                  </a:lnTo>
                  <a:lnTo>
                    <a:pt x="6896" y="4324"/>
                  </a:lnTo>
                  <a:close/>
                  <a:moveTo>
                    <a:pt x="6947" y="4324"/>
                  </a:moveTo>
                  <a:lnTo>
                    <a:pt x="7678" y="2320"/>
                  </a:lnTo>
                  <a:lnTo>
                    <a:pt x="7678" y="2310"/>
                  </a:lnTo>
                  <a:lnTo>
                    <a:pt x="6944" y="4324"/>
                  </a:lnTo>
                  <a:lnTo>
                    <a:pt x="6947" y="4324"/>
                  </a:lnTo>
                  <a:close/>
                  <a:moveTo>
                    <a:pt x="6998" y="4324"/>
                  </a:moveTo>
                  <a:lnTo>
                    <a:pt x="7678" y="2460"/>
                  </a:lnTo>
                  <a:lnTo>
                    <a:pt x="7678" y="2450"/>
                  </a:lnTo>
                  <a:lnTo>
                    <a:pt x="6995" y="4324"/>
                  </a:lnTo>
                  <a:lnTo>
                    <a:pt x="6998" y="4324"/>
                  </a:lnTo>
                  <a:close/>
                  <a:moveTo>
                    <a:pt x="7049" y="4324"/>
                  </a:moveTo>
                  <a:lnTo>
                    <a:pt x="7678" y="2600"/>
                  </a:lnTo>
                  <a:lnTo>
                    <a:pt x="7678" y="2590"/>
                  </a:lnTo>
                  <a:lnTo>
                    <a:pt x="7046" y="4324"/>
                  </a:lnTo>
                  <a:lnTo>
                    <a:pt x="7049" y="4324"/>
                  </a:lnTo>
                  <a:close/>
                  <a:moveTo>
                    <a:pt x="7100" y="4324"/>
                  </a:moveTo>
                  <a:lnTo>
                    <a:pt x="7678" y="2741"/>
                  </a:lnTo>
                  <a:lnTo>
                    <a:pt x="7678" y="2731"/>
                  </a:lnTo>
                  <a:lnTo>
                    <a:pt x="7097" y="4324"/>
                  </a:lnTo>
                  <a:lnTo>
                    <a:pt x="7100" y="4324"/>
                  </a:lnTo>
                  <a:close/>
                  <a:moveTo>
                    <a:pt x="7151" y="4324"/>
                  </a:moveTo>
                  <a:lnTo>
                    <a:pt x="7678" y="2880"/>
                  </a:lnTo>
                  <a:lnTo>
                    <a:pt x="7678" y="2871"/>
                  </a:lnTo>
                  <a:lnTo>
                    <a:pt x="7148" y="4324"/>
                  </a:lnTo>
                  <a:lnTo>
                    <a:pt x="7151" y="4324"/>
                  </a:lnTo>
                  <a:close/>
                  <a:moveTo>
                    <a:pt x="7203" y="4324"/>
                  </a:moveTo>
                  <a:lnTo>
                    <a:pt x="7678" y="3020"/>
                  </a:lnTo>
                  <a:lnTo>
                    <a:pt x="7678" y="3011"/>
                  </a:lnTo>
                  <a:lnTo>
                    <a:pt x="7199" y="4324"/>
                  </a:lnTo>
                  <a:lnTo>
                    <a:pt x="7203" y="4324"/>
                  </a:lnTo>
                  <a:close/>
                  <a:moveTo>
                    <a:pt x="7254" y="4324"/>
                  </a:moveTo>
                  <a:lnTo>
                    <a:pt x="7678" y="3160"/>
                  </a:lnTo>
                  <a:lnTo>
                    <a:pt x="7678" y="3151"/>
                  </a:lnTo>
                  <a:lnTo>
                    <a:pt x="7250" y="4324"/>
                  </a:lnTo>
                  <a:lnTo>
                    <a:pt x="7254" y="4324"/>
                  </a:lnTo>
                  <a:close/>
                  <a:moveTo>
                    <a:pt x="7305" y="4324"/>
                  </a:moveTo>
                  <a:lnTo>
                    <a:pt x="7678" y="3300"/>
                  </a:lnTo>
                  <a:lnTo>
                    <a:pt x="7678" y="3291"/>
                  </a:lnTo>
                  <a:lnTo>
                    <a:pt x="7301" y="4324"/>
                  </a:lnTo>
                  <a:lnTo>
                    <a:pt x="7305" y="4324"/>
                  </a:lnTo>
                  <a:close/>
                  <a:moveTo>
                    <a:pt x="7356" y="4324"/>
                  </a:moveTo>
                  <a:lnTo>
                    <a:pt x="7678" y="3440"/>
                  </a:lnTo>
                  <a:lnTo>
                    <a:pt x="7678" y="3431"/>
                  </a:lnTo>
                  <a:lnTo>
                    <a:pt x="7352" y="4324"/>
                  </a:lnTo>
                  <a:lnTo>
                    <a:pt x="7356" y="4324"/>
                  </a:lnTo>
                  <a:close/>
                  <a:moveTo>
                    <a:pt x="7407" y="4324"/>
                  </a:moveTo>
                  <a:lnTo>
                    <a:pt x="7678" y="3580"/>
                  </a:lnTo>
                  <a:lnTo>
                    <a:pt x="7678" y="3571"/>
                  </a:lnTo>
                  <a:lnTo>
                    <a:pt x="7403" y="4324"/>
                  </a:lnTo>
                  <a:lnTo>
                    <a:pt x="7407" y="4324"/>
                  </a:lnTo>
                  <a:close/>
                  <a:moveTo>
                    <a:pt x="7458" y="4324"/>
                  </a:moveTo>
                  <a:lnTo>
                    <a:pt x="7678" y="3720"/>
                  </a:lnTo>
                  <a:lnTo>
                    <a:pt x="7678" y="3711"/>
                  </a:lnTo>
                  <a:lnTo>
                    <a:pt x="7455" y="4324"/>
                  </a:lnTo>
                  <a:lnTo>
                    <a:pt x="7458" y="4324"/>
                  </a:lnTo>
                  <a:close/>
                  <a:moveTo>
                    <a:pt x="7509" y="4324"/>
                  </a:moveTo>
                  <a:lnTo>
                    <a:pt x="7678" y="3861"/>
                  </a:lnTo>
                  <a:lnTo>
                    <a:pt x="7678" y="3852"/>
                  </a:lnTo>
                  <a:lnTo>
                    <a:pt x="7506" y="4324"/>
                  </a:lnTo>
                  <a:lnTo>
                    <a:pt x="7509" y="4324"/>
                  </a:lnTo>
                  <a:close/>
                  <a:moveTo>
                    <a:pt x="7560" y="4324"/>
                  </a:moveTo>
                  <a:lnTo>
                    <a:pt x="7678" y="4001"/>
                  </a:lnTo>
                  <a:lnTo>
                    <a:pt x="7678" y="3992"/>
                  </a:lnTo>
                  <a:lnTo>
                    <a:pt x="7557" y="4324"/>
                  </a:lnTo>
                  <a:lnTo>
                    <a:pt x="7560" y="4324"/>
                  </a:lnTo>
                  <a:close/>
                  <a:moveTo>
                    <a:pt x="7611" y="4324"/>
                  </a:moveTo>
                  <a:lnTo>
                    <a:pt x="7678" y="4141"/>
                  </a:lnTo>
                  <a:lnTo>
                    <a:pt x="7678" y="4132"/>
                  </a:lnTo>
                  <a:lnTo>
                    <a:pt x="7608" y="4324"/>
                  </a:lnTo>
                  <a:lnTo>
                    <a:pt x="7611" y="4324"/>
                  </a:lnTo>
                  <a:close/>
                  <a:moveTo>
                    <a:pt x="7662" y="4324"/>
                  </a:moveTo>
                  <a:lnTo>
                    <a:pt x="7678" y="4281"/>
                  </a:lnTo>
                  <a:lnTo>
                    <a:pt x="7678" y="4272"/>
                  </a:lnTo>
                  <a:lnTo>
                    <a:pt x="7659" y="4324"/>
                  </a:lnTo>
                  <a:lnTo>
                    <a:pt x="7662" y="4324"/>
                  </a:ln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8">
              <a:extLst>
                <a:ext uri="{FF2B5EF4-FFF2-40B4-BE49-F238E27FC236}">
                  <a16:creationId xmlns:a16="http://schemas.microsoft.com/office/drawing/2014/main" id="{8819B83F-9D39-4D36-A35F-ED39803ABD12}"/>
                </a:ext>
              </a:extLst>
            </p:cNvPr>
            <p:cNvSpPr/>
            <p:nvPr userDrawn="1"/>
          </p:nvSpPr>
          <p:spPr>
            <a:xfrm>
              <a:off x="346668" y="381000"/>
              <a:ext cx="11435024" cy="5849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3224DE4A-E96B-4CEE-972F-3DA3B29A2B4F}"/>
              </a:ext>
            </a:extLst>
          </p:cNvPr>
          <p:cNvSpPr/>
          <p:nvPr/>
        </p:nvSpPr>
        <p:spPr>
          <a:xfrm>
            <a:off x="346668" y="381000"/>
            <a:ext cx="11435024" cy="5849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53FCBB03-4949-2C46-A84A-83F9A2BB5BA1}"/>
              </a:ext>
            </a:extLst>
          </p:cNvPr>
          <p:cNvCxnSpPr>
            <a:cxnSpLocks/>
          </p:cNvCxnSpPr>
          <p:nvPr/>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60EB8D34-3909-B447-8C83-8FBF30B02DF5}"/>
              </a:ext>
            </a:extLst>
          </p:cNvPr>
          <p:cNvSpPr>
            <a:spLocks noGrp="1"/>
          </p:cNvSpPr>
          <p:nvPr>
            <p:ph type="ctrTitle" hasCustomPrompt="1"/>
          </p:nvPr>
        </p:nvSpPr>
        <p:spPr>
          <a:xfrm>
            <a:off x="719702" y="1384706"/>
            <a:ext cx="10515600" cy="2014537"/>
          </a:xfrm>
          <a:prstGeom prst="rect">
            <a:avLst/>
          </a:prstGeom>
        </p:spPr>
        <p:txBody>
          <a:bodyPr lIns="0" rIns="0" anchor="b"/>
          <a:lstStyle>
            <a:lvl1pPr algn="l">
              <a:lnSpc>
                <a:spcPct val="65000"/>
              </a:lnSpc>
              <a:defRPr sz="6000" b="1" i="0" cap="all" baseline="0">
                <a:solidFill>
                  <a:schemeClr val="bg1"/>
                </a:solidFill>
                <a:latin typeface="Franklin Gothic Heavy" panose="020B0603020102020204" pitchFamily="34" charset="0"/>
                <a:ea typeface="Tahoma" panose="020B0604030504040204" pitchFamily="34" charset="0"/>
                <a:cs typeface="Tahoma" panose="020B0604030504040204" pitchFamily="34" charset="0"/>
              </a:defRPr>
            </a:lvl1pPr>
          </a:lstStyle>
          <a:p>
            <a:r>
              <a:rPr lang="en-US" dirty="0"/>
              <a:t>MASTER TITLE </a:t>
            </a:r>
            <a:br>
              <a:rPr lang="en-US" dirty="0"/>
            </a:br>
            <a:r>
              <a:rPr lang="en-US" dirty="0"/>
              <a:t>SLIDE STYLE</a:t>
            </a:r>
          </a:p>
        </p:txBody>
      </p:sp>
      <p:pic>
        <p:nvPicPr>
          <p:cNvPr id="6" name="Picture 5">
            <a:extLst>
              <a:ext uri="{FF2B5EF4-FFF2-40B4-BE49-F238E27FC236}">
                <a16:creationId xmlns:a16="http://schemas.microsoft.com/office/drawing/2014/main" id="{CDE70856-5940-7244-AD52-CB2F99FFC98A}"/>
              </a:ext>
            </a:extLst>
          </p:cNvPr>
          <p:cNvPicPr>
            <a:picLocks noChangeAspect="1"/>
          </p:cNvPicPr>
          <p:nvPr userDrawn="1"/>
        </p:nvPicPr>
        <p:blipFill>
          <a:blip r:embed="rId2"/>
          <a:stretch>
            <a:fillRect/>
          </a:stretch>
        </p:blipFill>
        <p:spPr>
          <a:xfrm>
            <a:off x="719702" y="3399501"/>
            <a:ext cx="1209208" cy="870898"/>
          </a:xfrm>
          <a:prstGeom prst="rect">
            <a:avLst/>
          </a:prstGeom>
        </p:spPr>
      </p:pic>
      <p:pic>
        <p:nvPicPr>
          <p:cNvPr id="16" name="Picture 15">
            <a:extLst>
              <a:ext uri="{FF2B5EF4-FFF2-40B4-BE49-F238E27FC236}">
                <a16:creationId xmlns:a16="http://schemas.microsoft.com/office/drawing/2014/main" id="{BD9920EB-BD7B-45F5-82C3-AE90C3AFCAE6}"/>
              </a:ext>
            </a:extLst>
          </p:cNvPr>
          <p:cNvPicPr>
            <a:picLocks noChangeAspect="1"/>
          </p:cNvPicPr>
          <p:nvPr/>
        </p:nvPicPr>
        <p:blipFill>
          <a:blip r:embed="rId3"/>
          <a:stretch>
            <a:fillRect/>
          </a:stretch>
        </p:blipFill>
        <p:spPr>
          <a:xfrm>
            <a:off x="384510" y="6343470"/>
            <a:ext cx="2788920" cy="392188"/>
          </a:xfrm>
          <a:prstGeom prst="rect">
            <a:avLst/>
          </a:prstGeom>
        </p:spPr>
      </p:pic>
      <p:cxnSp>
        <p:nvCxnSpPr>
          <p:cNvPr id="10" name="Straight Connector 9">
            <a:extLst>
              <a:ext uri="{FF2B5EF4-FFF2-40B4-BE49-F238E27FC236}">
                <a16:creationId xmlns:a16="http://schemas.microsoft.com/office/drawing/2014/main" id="{731222B2-C30E-49CE-84EB-CB863675335A}"/>
              </a:ext>
            </a:extLst>
          </p:cNvPr>
          <p:cNvCxnSpPr>
            <a:cxnSpLocks/>
          </p:cNvCxnSpPr>
          <p:nvPr userDrawn="1"/>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pic>
        <p:nvPicPr>
          <p:cNvPr id="14" name="Picture 13">
            <a:extLst>
              <a:ext uri="{FF2B5EF4-FFF2-40B4-BE49-F238E27FC236}">
                <a16:creationId xmlns:a16="http://schemas.microsoft.com/office/drawing/2014/main" id="{2079EBBC-6E37-4B6F-96B9-0FF689F64378}"/>
              </a:ext>
            </a:extLst>
          </p:cNvPr>
          <p:cNvPicPr>
            <a:picLocks noChangeAspect="1"/>
          </p:cNvPicPr>
          <p:nvPr userDrawn="1"/>
        </p:nvPicPr>
        <p:blipFill>
          <a:blip r:embed="rId3"/>
          <a:stretch>
            <a:fillRect/>
          </a:stretch>
        </p:blipFill>
        <p:spPr>
          <a:xfrm>
            <a:off x="384510" y="6343470"/>
            <a:ext cx="2788920" cy="392188"/>
          </a:xfrm>
          <a:prstGeom prst="rect">
            <a:avLst/>
          </a:prstGeom>
        </p:spPr>
      </p:pic>
      <p:sp>
        <p:nvSpPr>
          <p:cNvPr id="13" name="Text Placeholder 5">
            <a:extLst>
              <a:ext uri="{FF2B5EF4-FFF2-40B4-BE49-F238E27FC236}">
                <a16:creationId xmlns:a16="http://schemas.microsoft.com/office/drawing/2014/main" id="{1DBE84D2-13EF-B24E-8304-93296585B1B6}"/>
              </a:ext>
            </a:extLst>
          </p:cNvPr>
          <p:cNvSpPr>
            <a:spLocks noGrp="1"/>
          </p:cNvSpPr>
          <p:nvPr>
            <p:ph type="body" sz="quarter" idx="10" hasCustomPrompt="1"/>
          </p:nvPr>
        </p:nvSpPr>
        <p:spPr>
          <a:xfrm>
            <a:off x="720176" y="5014082"/>
            <a:ext cx="3544888" cy="225083"/>
          </a:xfrm>
          <a:prstGeom prst="rect">
            <a:avLst/>
          </a:prstGeom>
        </p:spPr>
        <p:txBody>
          <a:bodyPr lIns="0" rIns="0"/>
          <a:lstStyle>
            <a:lvl1pPr marL="0" indent="0">
              <a:buNone/>
              <a:defRPr sz="1600">
                <a:solidFill>
                  <a:schemeClr val="bg1"/>
                </a:solidFill>
                <a:latin typeface="+mn-lt"/>
              </a:defRPr>
            </a:lvl1pPr>
          </a:lstStyle>
          <a:p>
            <a:r>
              <a:rPr lang="en-US" dirty="0"/>
              <a:t>Presenter Name</a:t>
            </a:r>
          </a:p>
        </p:txBody>
      </p:sp>
      <p:sp>
        <p:nvSpPr>
          <p:cNvPr id="15" name="Text Placeholder 6">
            <a:extLst>
              <a:ext uri="{FF2B5EF4-FFF2-40B4-BE49-F238E27FC236}">
                <a16:creationId xmlns:a16="http://schemas.microsoft.com/office/drawing/2014/main" id="{676FED0A-7CDA-1848-873F-C0B199533AC6}"/>
              </a:ext>
            </a:extLst>
          </p:cNvPr>
          <p:cNvSpPr>
            <a:spLocks noGrp="1"/>
          </p:cNvSpPr>
          <p:nvPr>
            <p:ph type="body" sz="quarter" idx="11" hasCustomPrompt="1"/>
          </p:nvPr>
        </p:nvSpPr>
        <p:spPr>
          <a:xfrm>
            <a:off x="719702" y="5219555"/>
            <a:ext cx="3545361" cy="264283"/>
          </a:xfrm>
          <a:prstGeom prst="rect">
            <a:avLst/>
          </a:prstGeom>
        </p:spPr>
        <p:txBody>
          <a:bodyPr lIns="0" rIns="0"/>
          <a:lstStyle>
            <a:lvl1pPr marL="0" indent="0">
              <a:buNone/>
              <a:defRPr sz="1600">
                <a:solidFill>
                  <a:schemeClr val="bg1"/>
                </a:solidFill>
                <a:latin typeface="+mn-lt"/>
              </a:defRPr>
            </a:lvl1pPr>
          </a:lstStyle>
          <a:p>
            <a:r>
              <a:rPr lang="en-US" dirty="0"/>
              <a:t>Presenter Title</a:t>
            </a:r>
          </a:p>
        </p:txBody>
      </p:sp>
      <p:sp>
        <p:nvSpPr>
          <p:cNvPr id="17" name="Text Placeholder 7">
            <a:extLst>
              <a:ext uri="{FF2B5EF4-FFF2-40B4-BE49-F238E27FC236}">
                <a16:creationId xmlns:a16="http://schemas.microsoft.com/office/drawing/2014/main" id="{1A0EEA11-9B6F-D546-AED8-D652003A77D9}"/>
              </a:ext>
            </a:extLst>
          </p:cNvPr>
          <p:cNvSpPr>
            <a:spLocks noGrp="1"/>
          </p:cNvSpPr>
          <p:nvPr>
            <p:ph type="body" sz="quarter" idx="12" hasCustomPrompt="1"/>
          </p:nvPr>
        </p:nvSpPr>
        <p:spPr>
          <a:xfrm>
            <a:off x="719702" y="5430845"/>
            <a:ext cx="3545361" cy="264283"/>
          </a:xfrm>
          <a:prstGeom prst="rect">
            <a:avLst/>
          </a:prstGeom>
        </p:spPr>
        <p:txBody>
          <a:bodyPr lIns="0" rIns="0"/>
          <a:lstStyle>
            <a:lvl1pPr marL="0" indent="0">
              <a:buNone/>
              <a:defRPr sz="1600">
                <a:solidFill>
                  <a:schemeClr val="bg1"/>
                </a:solidFill>
                <a:latin typeface="+mn-lt"/>
              </a:defRPr>
            </a:lvl1pPr>
          </a:lstStyle>
          <a:p>
            <a:r>
              <a:rPr lang="en-US" dirty="0"/>
              <a:t>Presented to Lorem Ipsum</a:t>
            </a:r>
          </a:p>
        </p:txBody>
      </p:sp>
      <p:sp>
        <p:nvSpPr>
          <p:cNvPr id="18" name="Text Placeholder 8">
            <a:extLst>
              <a:ext uri="{FF2B5EF4-FFF2-40B4-BE49-F238E27FC236}">
                <a16:creationId xmlns:a16="http://schemas.microsoft.com/office/drawing/2014/main" id="{729E5133-F5DD-4240-A684-28F212676ACA}"/>
              </a:ext>
            </a:extLst>
          </p:cNvPr>
          <p:cNvSpPr>
            <a:spLocks noGrp="1"/>
          </p:cNvSpPr>
          <p:nvPr>
            <p:ph type="body" sz="quarter" idx="13" hasCustomPrompt="1"/>
          </p:nvPr>
        </p:nvSpPr>
        <p:spPr>
          <a:xfrm>
            <a:off x="719702" y="5662304"/>
            <a:ext cx="3545361" cy="290711"/>
          </a:xfrm>
          <a:prstGeom prst="rect">
            <a:avLst/>
          </a:prstGeom>
        </p:spPr>
        <p:txBody>
          <a:bodyPr lIns="0" rIns="0"/>
          <a:lstStyle>
            <a:lvl1pPr marL="0" indent="0">
              <a:buNone/>
              <a:defRPr sz="1600">
                <a:solidFill>
                  <a:schemeClr val="bg1"/>
                </a:solidFill>
                <a:latin typeface="+mn-lt"/>
              </a:defRPr>
            </a:lvl1pPr>
          </a:lstStyle>
          <a:p>
            <a:r>
              <a:rPr lang="en-US" dirty="0"/>
              <a:t>Date 00/00/00</a:t>
            </a:r>
          </a:p>
        </p:txBody>
      </p:sp>
    </p:spTree>
    <p:extLst>
      <p:ext uri="{BB962C8B-B14F-4D97-AF65-F5344CB8AC3E}">
        <p14:creationId xmlns:p14="http://schemas.microsoft.com/office/powerpoint/2010/main" val="1734376964"/>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p:bg>
      <p:bgPr>
        <a:solidFill>
          <a:schemeClr val="accent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CDD8FA8-BF97-4692-A05A-47F2C907A6BD}"/>
              </a:ext>
            </a:extLst>
          </p:cNvPr>
          <p:cNvSpPr/>
          <p:nvPr/>
        </p:nvSpPr>
        <p:spPr>
          <a:xfrm>
            <a:off x="346668" y="381000"/>
            <a:ext cx="11435024" cy="5849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3CB48358-8C6C-484E-B944-7B5E17AB52AB}"/>
              </a:ext>
            </a:extLst>
          </p:cNvPr>
          <p:cNvGrpSpPr/>
          <p:nvPr userDrawn="1"/>
        </p:nvGrpSpPr>
        <p:grpSpPr>
          <a:xfrm>
            <a:off x="1588" y="-3175"/>
            <a:ext cx="12188825" cy="6864350"/>
            <a:chOff x="1588" y="-3175"/>
            <a:chExt cx="12188825" cy="6864350"/>
          </a:xfrm>
        </p:grpSpPr>
        <p:sp>
          <p:nvSpPr>
            <p:cNvPr id="9" name="Freeform 859">
              <a:extLst>
                <a:ext uri="{FF2B5EF4-FFF2-40B4-BE49-F238E27FC236}">
                  <a16:creationId xmlns:a16="http://schemas.microsoft.com/office/drawing/2014/main" id="{F7DD2B9D-F5E6-470B-94A6-51B61F66D623}"/>
                </a:ext>
              </a:extLst>
            </p:cNvPr>
            <p:cNvSpPr>
              <a:spLocks noEditPoints="1"/>
            </p:cNvSpPr>
            <p:nvPr userDrawn="1"/>
          </p:nvSpPr>
          <p:spPr bwMode="auto">
            <a:xfrm>
              <a:off x="1588" y="-3175"/>
              <a:ext cx="12188825" cy="6864350"/>
            </a:xfrm>
            <a:custGeom>
              <a:avLst/>
              <a:gdLst>
                <a:gd name="T0" fmla="*/ 146 w 7678"/>
                <a:gd name="T1" fmla="*/ 0 h 4324"/>
                <a:gd name="T2" fmla="*/ 299 w 7678"/>
                <a:gd name="T3" fmla="*/ 0 h 4324"/>
                <a:gd name="T4" fmla="*/ 452 w 7678"/>
                <a:gd name="T5" fmla="*/ 0 h 4324"/>
                <a:gd name="T6" fmla="*/ 1983 w 7678"/>
                <a:gd name="T7" fmla="*/ 0 h 4324"/>
                <a:gd name="T8" fmla="*/ 2188 w 7678"/>
                <a:gd name="T9" fmla="*/ 0 h 4324"/>
                <a:gd name="T10" fmla="*/ 2341 w 7678"/>
                <a:gd name="T11" fmla="*/ 0 h 4324"/>
                <a:gd name="T12" fmla="*/ 2494 w 7678"/>
                <a:gd name="T13" fmla="*/ 0 h 4324"/>
                <a:gd name="T14" fmla="*/ 2647 w 7678"/>
                <a:gd name="T15" fmla="*/ 0 h 4324"/>
                <a:gd name="T16" fmla="*/ 2801 w 7678"/>
                <a:gd name="T17" fmla="*/ 0 h 4324"/>
                <a:gd name="T18" fmla="*/ 2954 w 7678"/>
                <a:gd name="T19" fmla="*/ 0 h 4324"/>
                <a:gd name="T20" fmla="*/ 3107 w 7678"/>
                <a:gd name="T21" fmla="*/ 0 h 4324"/>
                <a:gd name="T22" fmla="*/ 3260 w 7678"/>
                <a:gd name="T23" fmla="*/ 0 h 4324"/>
                <a:gd name="T24" fmla="*/ 3414 w 7678"/>
                <a:gd name="T25" fmla="*/ 0 h 4324"/>
                <a:gd name="T26" fmla="*/ 3567 w 7678"/>
                <a:gd name="T27" fmla="*/ 0 h 4324"/>
                <a:gd name="T28" fmla="*/ 3720 w 7678"/>
                <a:gd name="T29" fmla="*/ 0 h 4324"/>
                <a:gd name="T30" fmla="*/ 3873 w 7678"/>
                <a:gd name="T31" fmla="*/ 0 h 4324"/>
                <a:gd name="T32" fmla="*/ 4027 w 7678"/>
                <a:gd name="T33" fmla="*/ 0 h 4324"/>
                <a:gd name="T34" fmla="*/ 4180 w 7678"/>
                <a:gd name="T35" fmla="*/ 0 h 4324"/>
                <a:gd name="T36" fmla="*/ 605 w 7678"/>
                <a:gd name="T37" fmla="*/ 0 h 4324"/>
                <a:gd name="T38" fmla="*/ 758 w 7678"/>
                <a:gd name="T39" fmla="*/ 0 h 4324"/>
                <a:gd name="T40" fmla="*/ 912 w 7678"/>
                <a:gd name="T41" fmla="*/ 0 h 4324"/>
                <a:gd name="T42" fmla="*/ 1065 w 7678"/>
                <a:gd name="T43" fmla="*/ 0 h 4324"/>
                <a:gd name="T44" fmla="*/ 1218 w 7678"/>
                <a:gd name="T45" fmla="*/ 0 h 4324"/>
                <a:gd name="T46" fmla="*/ 1371 w 7678"/>
                <a:gd name="T47" fmla="*/ 0 h 4324"/>
                <a:gd name="T48" fmla="*/ 1525 w 7678"/>
                <a:gd name="T49" fmla="*/ 0 h 4324"/>
                <a:gd name="T50" fmla="*/ 1681 w 7678"/>
                <a:gd name="T51" fmla="*/ 0 h 4324"/>
                <a:gd name="T52" fmla="*/ 1835 w 7678"/>
                <a:gd name="T53" fmla="*/ 0 h 4324"/>
                <a:gd name="T54" fmla="*/ 6634 w 7678"/>
                <a:gd name="T55" fmla="*/ 0 h 4324"/>
                <a:gd name="T56" fmla="*/ 6736 w 7678"/>
                <a:gd name="T57" fmla="*/ 0 h 4324"/>
                <a:gd name="T58" fmla="*/ 6889 w 7678"/>
                <a:gd name="T59" fmla="*/ 0 h 4324"/>
                <a:gd name="T60" fmla="*/ 7043 w 7678"/>
                <a:gd name="T61" fmla="*/ 0 h 4324"/>
                <a:gd name="T62" fmla="*/ 7196 w 7678"/>
                <a:gd name="T63" fmla="*/ 0 h 4324"/>
                <a:gd name="T64" fmla="*/ 7349 w 7678"/>
                <a:gd name="T65" fmla="*/ 0 h 4324"/>
                <a:gd name="T66" fmla="*/ 7502 w 7678"/>
                <a:gd name="T67" fmla="*/ 0 h 4324"/>
                <a:gd name="T68" fmla="*/ 7656 w 7678"/>
                <a:gd name="T69" fmla="*/ 0 h 4324"/>
                <a:gd name="T70" fmla="*/ 6229 w 7678"/>
                <a:gd name="T71" fmla="*/ 4324 h 4324"/>
                <a:gd name="T72" fmla="*/ 4388 w 7678"/>
                <a:gd name="T73" fmla="*/ 0 h 4324"/>
                <a:gd name="T74" fmla="*/ 4541 w 7678"/>
                <a:gd name="T75" fmla="*/ 0 h 4324"/>
                <a:gd name="T76" fmla="*/ 4694 w 7678"/>
                <a:gd name="T77" fmla="*/ 0 h 4324"/>
                <a:gd name="T78" fmla="*/ 4847 w 7678"/>
                <a:gd name="T79" fmla="*/ 0 h 4324"/>
                <a:gd name="T80" fmla="*/ 5000 w 7678"/>
                <a:gd name="T81" fmla="*/ 0 h 4324"/>
                <a:gd name="T82" fmla="*/ 5154 w 7678"/>
                <a:gd name="T83" fmla="*/ 0 h 4324"/>
                <a:gd name="T84" fmla="*/ 5307 w 7678"/>
                <a:gd name="T85" fmla="*/ 0 h 4324"/>
                <a:gd name="T86" fmla="*/ 5460 w 7678"/>
                <a:gd name="T87" fmla="*/ 0 h 4324"/>
                <a:gd name="T88" fmla="*/ 5613 w 7678"/>
                <a:gd name="T89" fmla="*/ 0 h 4324"/>
                <a:gd name="T90" fmla="*/ 5766 w 7678"/>
                <a:gd name="T91" fmla="*/ 0 h 4324"/>
                <a:gd name="T92" fmla="*/ 5919 w 7678"/>
                <a:gd name="T93" fmla="*/ 0 h 4324"/>
                <a:gd name="T94" fmla="*/ 6072 w 7678"/>
                <a:gd name="T95" fmla="*/ 0 h 4324"/>
                <a:gd name="T96" fmla="*/ 6225 w 7678"/>
                <a:gd name="T97" fmla="*/ 0 h 4324"/>
                <a:gd name="T98" fmla="*/ 6379 w 7678"/>
                <a:gd name="T99" fmla="*/ 0 h 4324"/>
                <a:gd name="T100" fmla="*/ 6532 w 7678"/>
                <a:gd name="T101" fmla="*/ 0 h 4324"/>
                <a:gd name="T102" fmla="*/ 6382 w 7678"/>
                <a:gd name="T103" fmla="*/ 4324 h 4324"/>
                <a:gd name="T104" fmla="*/ 6535 w 7678"/>
                <a:gd name="T105" fmla="*/ 4324 h 4324"/>
                <a:gd name="T106" fmla="*/ 6688 w 7678"/>
                <a:gd name="T107" fmla="*/ 4324 h 4324"/>
                <a:gd name="T108" fmla="*/ 6842 w 7678"/>
                <a:gd name="T109" fmla="*/ 4324 h 4324"/>
                <a:gd name="T110" fmla="*/ 6995 w 7678"/>
                <a:gd name="T111" fmla="*/ 4324 h 4324"/>
                <a:gd name="T112" fmla="*/ 7148 w 7678"/>
                <a:gd name="T113" fmla="*/ 4324 h 4324"/>
                <a:gd name="T114" fmla="*/ 7301 w 7678"/>
                <a:gd name="T115" fmla="*/ 4324 h 4324"/>
                <a:gd name="T116" fmla="*/ 7455 w 7678"/>
                <a:gd name="T117" fmla="*/ 4324 h 4324"/>
                <a:gd name="T118" fmla="*/ 7608 w 7678"/>
                <a:gd name="T119" fmla="*/ 4324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78" h="4324">
                  <a:moveTo>
                    <a:pt x="47" y="0"/>
                  </a:moveTo>
                  <a:lnTo>
                    <a:pt x="0" y="128"/>
                  </a:lnTo>
                  <a:lnTo>
                    <a:pt x="0" y="119"/>
                  </a:lnTo>
                  <a:lnTo>
                    <a:pt x="43" y="0"/>
                  </a:lnTo>
                  <a:lnTo>
                    <a:pt x="47" y="0"/>
                  </a:lnTo>
                  <a:close/>
                  <a:moveTo>
                    <a:pt x="94" y="0"/>
                  </a:moveTo>
                  <a:lnTo>
                    <a:pt x="0" y="259"/>
                  </a:lnTo>
                  <a:lnTo>
                    <a:pt x="0" y="268"/>
                  </a:lnTo>
                  <a:lnTo>
                    <a:pt x="98" y="0"/>
                  </a:lnTo>
                  <a:lnTo>
                    <a:pt x="94" y="0"/>
                  </a:lnTo>
                  <a:close/>
                  <a:moveTo>
                    <a:pt x="146" y="0"/>
                  </a:moveTo>
                  <a:lnTo>
                    <a:pt x="0" y="399"/>
                  </a:lnTo>
                  <a:lnTo>
                    <a:pt x="0" y="408"/>
                  </a:lnTo>
                  <a:lnTo>
                    <a:pt x="149" y="0"/>
                  </a:lnTo>
                  <a:lnTo>
                    <a:pt x="146" y="0"/>
                  </a:lnTo>
                  <a:close/>
                  <a:moveTo>
                    <a:pt x="197" y="0"/>
                  </a:moveTo>
                  <a:lnTo>
                    <a:pt x="0" y="539"/>
                  </a:lnTo>
                  <a:lnTo>
                    <a:pt x="0" y="549"/>
                  </a:lnTo>
                  <a:lnTo>
                    <a:pt x="200" y="0"/>
                  </a:lnTo>
                  <a:lnTo>
                    <a:pt x="197" y="0"/>
                  </a:lnTo>
                  <a:close/>
                  <a:moveTo>
                    <a:pt x="248" y="0"/>
                  </a:moveTo>
                  <a:lnTo>
                    <a:pt x="0" y="680"/>
                  </a:lnTo>
                  <a:lnTo>
                    <a:pt x="0" y="689"/>
                  </a:lnTo>
                  <a:lnTo>
                    <a:pt x="251" y="0"/>
                  </a:lnTo>
                  <a:lnTo>
                    <a:pt x="248" y="0"/>
                  </a:lnTo>
                  <a:close/>
                  <a:moveTo>
                    <a:pt x="299" y="0"/>
                  </a:moveTo>
                  <a:lnTo>
                    <a:pt x="0" y="820"/>
                  </a:lnTo>
                  <a:lnTo>
                    <a:pt x="0" y="829"/>
                  </a:lnTo>
                  <a:lnTo>
                    <a:pt x="302" y="0"/>
                  </a:lnTo>
                  <a:lnTo>
                    <a:pt x="299" y="0"/>
                  </a:lnTo>
                  <a:close/>
                  <a:moveTo>
                    <a:pt x="350" y="0"/>
                  </a:moveTo>
                  <a:lnTo>
                    <a:pt x="0" y="960"/>
                  </a:lnTo>
                  <a:lnTo>
                    <a:pt x="0" y="969"/>
                  </a:lnTo>
                  <a:lnTo>
                    <a:pt x="353" y="0"/>
                  </a:lnTo>
                  <a:lnTo>
                    <a:pt x="350" y="0"/>
                  </a:lnTo>
                  <a:close/>
                  <a:moveTo>
                    <a:pt x="401" y="0"/>
                  </a:moveTo>
                  <a:lnTo>
                    <a:pt x="0" y="1099"/>
                  </a:lnTo>
                  <a:lnTo>
                    <a:pt x="0" y="1109"/>
                  </a:lnTo>
                  <a:lnTo>
                    <a:pt x="404" y="0"/>
                  </a:lnTo>
                  <a:lnTo>
                    <a:pt x="401" y="0"/>
                  </a:lnTo>
                  <a:close/>
                  <a:moveTo>
                    <a:pt x="452" y="0"/>
                  </a:moveTo>
                  <a:lnTo>
                    <a:pt x="0" y="1239"/>
                  </a:lnTo>
                  <a:lnTo>
                    <a:pt x="0" y="1249"/>
                  </a:lnTo>
                  <a:lnTo>
                    <a:pt x="455" y="0"/>
                  </a:lnTo>
                  <a:lnTo>
                    <a:pt x="452" y="0"/>
                  </a:lnTo>
                  <a:close/>
                  <a:moveTo>
                    <a:pt x="503" y="0"/>
                  </a:moveTo>
                  <a:lnTo>
                    <a:pt x="0" y="1379"/>
                  </a:lnTo>
                  <a:lnTo>
                    <a:pt x="0" y="1389"/>
                  </a:lnTo>
                  <a:lnTo>
                    <a:pt x="507" y="0"/>
                  </a:lnTo>
                  <a:lnTo>
                    <a:pt x="503" y="0"/>
                  </a:lnTo>
                  <a:close/>
                  <a:moveTo>
                    <a:pt x="2034" y="0"/>
                  </a:moveTo>
                  <a:lnTo>
                    <a:pt x="459" y="4324"/>
                  </a:lnTo>
                  <a:lnTo>
                    <a:pt x="462" y="4324"/>
                  </a:lnTo>
                  <a:lnTo>
                    <a:pt x="2038" y="0"/>
                  </a:lnTo>
                  <a:lnTo>
                    <a:pt x="2034" y="0"/>
                  </a:lnTo>
                  <a:close/>
                  <a:moveTo>
                    <a:pt x="1983" y="0"/>
                  </a:moveTo>
                  <a:lnTo>
                    <a:pt x="408" y="4324"/>
                  </a:lnTo>
                  <a:lnTo>
                    <a:pt x="411" y="4324"/>
                  </a:lnTo>
                  <a:lnTo>
                    <a:pt x="1987" y="0"/>
                  </a:lnTo>
                  <a:lnTo>
                    <a:pt x="1983" y="0"/>
                  </a:lnTo>
                  <a:close/>
                  <a:moveTo>
                    <a:pt x="2086" y="0"/>
                  </a:moveTo>
                  <a:lnTo>
                    <a:pt x="510" y="4324"/>
                  </a:lnTo>
                  <a:lnTo>
                    <a:pt x="513" y="4324"/>
                  </a:lnTo>
                  <a:lnTo>
                    <a:pt x="2089" y="0"/>
                  </a:lnTo>
                  <a:lnTo>
                    <a:pt x="2086" y="0"/>
                  </a:lnTo>
                  <a:close/>
                  <a:moveTo>
                    <a:pt x="2137" y="0"/>
                  </a:moveTo>
                  <a:lnTo>
                    <a:pt x="561" y="4324"/>
                  </a:lnTo>
                  <a:lnTo>
                    <a:pt x="564" y="4324"/>
                  </a:lnTo>
                  <a:lnTo>
                    <a:pt x="2140" y="0"/>
                  </a:lnTo>
                  <a:lnTo>
                    <a:pt x="2137" y="0"/>
                  </a:lnTo>
                  <a:close/>
                  <a:moveTo>
                    <a:pt x="2188" y="0"/>
                  </a:moveTo>
                  <a:lnTo>
                    <a:pt x="612" y="4324"/>
                  </a:lnTo>
                  <a:lnTo>
                    <a:pt x="615" y="4324"/>
                  </a:lnTo>
                  <a:lnTo>
                    <a:pt x="2191" y="0"/>
                  </a:lnTo>
                  <a:lnTo>
                    <a:pt x="2188" y="0"/>
                  </a:lnTo>
                  <a:close/>
                  <a:moveTo>
                    <a:pt x="2239" y="0"/>
                  </a:moveTo>
                  <a:lnTo>
                    <a:pt x="663" y="4324"/>
                  </a:lnTo>
                  <a:lnTo>
                    <a:pt x="666" y="4324"/>
                  </a:lnTo>
                  <a:lnTo>
                    <a:pt x="2242" y="0"/>
                  </a:lnTo>
                  <a:lnTo>
                    <a:pt x="2239" y="0"/>
                  </a:lnTo>
                  <a:close/>
                  <a:moveTo>
                    <a:pt x="2290" y="0"/>
                  </a:moveTo>
                  <a:lnTo>
                    <a:pt x="714" y="4324"/>
                  </a:lnTo>
                  <a:lnTo>
                    <a:pt x="718" y="4324"/>
                  </a:lnTo>
                  <a:lnTo>
                    <a:pt x="2293" y="0"/>
                  </a:lnTo>
                  <a:lnTo>
                    <a:pt x="2290" y="0"/>
                  </a:lnTo>
                  <a:close/>
                  <a:moveTo>
                    <a:pt x="2341" y="0"/>
                  </a:moveTo>
                  <a:lnTo>
                    <a:pt x="765" y="4324"/>
                  </a:lnTo>
                  <a:lnTo>
                    <a:pt x="769" y="4324"/>
                  </a:lnTo>
                  <a:lnTo>
                    <a:pt x="2344" y="0"/>
                  </a:lnTo>
                  <a:lnTo>
                    <a:pt x="2341" y="0"/>
                  </a:lnTo>
                  <a:close/>
                  <a:moveTo>
                    <a:pt x="2392" y="0"/>
                  </a:moveTo>
                  <a:lnTo>
                    <a:pt x="816" y="4324"/>
                  </a:lnTo>
                  <a:lnTo>
                    <a:pt x="820" y="4324"/>
                  </a:lnTo>
                  <a:lnTo>
                    <a:pt x="2395" y="0"/>
                  </a:lnTo>
                  <a:lnTo>
                    <a:pt x="2392" y="0"/>
                  </a:lnTo>
                  <a:close/>
                  <a:moveTo>
                    <a:pt x="2443" y="0"/>
                  </a:moveTo>
                  <a:lnTo>
                    <a:pt x="867" y="4324"/>
                  </a:lnTo>
                  <a:lnTo>
                    <a:pt x="871" y="4324"/>
                  </a:lnTo>
                  <a:lnTo>
                    <a:pt x="2447" y="0"/>
                  </a:lnTo>
                  <a:lnTo>
                    <a:pt x="2443" y="0"/>
                  </a:lnTo>
                  <a:close/>
                  <a:moveTo>
                    <a:pt x="2494" y="0"/>
                  </a:moveTo>
                  <a:lnTo>
                    <a:pt x="918" y="4324"/>
                  </a:lnTo>
                  <a:lnTo>
                    <a:pt x="922" y="4324"/>
                  </a:lnTo>
                  <a:lnTo>
                    <a:pt x="2498" y="0"/>
                  </a:lnTo>
                  <a:lnTo>
                    <a:pt x="2494" y="0"/>
                  </a:lnTo>
                  <a:close/>
                  <a:moveTo>
                    <a:pt x="2545" y="0"/>
                  </a:moveTo>
                  <a:lnTo>
                    <a:pt x="969" y="4324"/>
                  </a:lnTo>
                  <a:lnTo>
                    <a:pt x="973" y="4324"/>
                  </a:lnTo>
                  <a:lnTo>
                    <a:pt x="2549" y="0"/>
                  </a:lnTo>
                  <a:lnTo>
                    <a:pt x="2545" y="0"/>
                  </a:lnTo>
                  <a:close/>
                  <a:moveTo>
                    <a:pt x="2596" y="0"/>
                  </a:moveTo>
                  <a:lnTo>
                    <a:pt x="1021" y="4324"/>
                  </a:lnTo>
                  <a:lnTo>
                    <a:pt x="1024" y="4324"/>
                  </a:lnTo>
                  <a:lnTo>
                    <a:pt x="2600" y="0"/>
                  </a:lnTo>
                  <a:lnTo>
                    <a:pt x="2596" y="0"/>
                  </a:lnTo>
                  <a:close/>
                  <a:moveTo>
                    <a:pt x="2647" y="0"/>
                  </a:moveTo>
                  <a:lnTo>
                    <a:pt x="1072" y="4324"/>
                  </a:lnTo>
                  <a:lnTo>
                    <a:pt x="1075" y="4324"/>
                  </a:lnTo>
                  <a:lnTo>
                    <a:pt x="2651" y="0"/>
                  </a:lnTo>
                  <a:lnTo>
                    <a:pt x="2647" y="0"/>
                  </a:lnTo>
                  <a:close/>
                  <a:moveTo>
                    <a:pt x="2699" y="0"/>
                  </a:moveTo>
                  <a:lnTo>
                    <a:pt x="1123" y="4324"/>
                  </a:lnTo>
                  <a:lnTo>
                    <a:pt x="1126" y="4324"/>
                  </a:lnTo>
                  <a:lnTo>
                    <a:pt x="2702" y="0"/>
                  </a:lnTo>
                  <a:lnTo>
                    <a:pt x="2699" y="0"/>
                  </a:lnTo>
                  <a:close/>
                  <a:moveTo>
                    <a:pt x="2750" y="0"/>
                  </a:moveTo>
                  <a:lnTo>
                    <a:pt x="1174" y="4324"/>
                  </a:lnTo>
                  <a:lnTo>
                    <a:pt x="1177" y="4324"/>
                  </a:lnTo>
                  <a:lnTo>
                    <a:pt x="2753" y="0"/>
                  </a:lnTo>
                  <a:lnTo>
                    <a:pt x="2750" y="0"/>
                  </a:lnTo>
                  <a:close/>
                  <a:moveTo>
                    <a:pt x="2801" y="0"/>
                  </a:moveTo>
                  <a:lnTo>
                    <a:pt x="1225" y="4324"/>
                  </a:lnTo>
                  <a:lnTo>
                    <a:pt x="1228" y="4324"/>
                  </a:lnTo>
                  <a:lnTo>
                    <a:pt x="2804" y="0"/>
                  </a:lnTo>
                  <a:lnTo>
                    <a:pt x="2801" y="0"/>
                  </a:lnTo>
                  <a:close/>
                  <a:moveTo>
                    <a:pt x="2852" y="0"/>
                  </a:moveTo>
                  <a:lnTo>
                    <a:pt x="1276" y="4324"/>
                  </a:lnTo>
                  <a:lnTo>
                    <a:pt x="1279" y="4324"/>
                  </a:lnTo>
                  <a:lnTo>
                    <a:pt x="2855" y="0"/>
                  </a:lnTo>
                  <a:lnTo>
                    <a:pt x="2852" y="0"/>
                  </a:lnTo>
                  <a:close/>
                  <a:moveTo>
                    <a:pt x="2903" y="0"/>
                  </a:moveTo>
                  <a:lnTo>
                    <a:pt x="1327" y="4324"/>
                  </a:lnTo>
                  <a:lnTo>
                    <a:pt x="1330" y="4324"/>
                  </a:lnTo>
                  <a:lnTo>
                    <a:pt x="2906" y="0"/>
                  </a:lnTo>
                  <a:lnTo>
                    <a:pt x="2903" y="0"/>
                  </a:lnTo>
                  <a:close/>
                  <a:moveTo>
                    <a:pt x="2954" y="0"/>
                  </a:moveTo>
                  <a:lnTo>
                    <a:pt x="1378" y="4324"/>
                  </a:lnTo>
                  <a:lnTo>
                    <a:pt x="1382" y="4324"/>
                  </a:lnTo>
                  <a:lnTo>
                    <a:pt x="2957" y="0"/>
                  </a:lnTo>
                  <a:lnTo>
                    <a:pt x="2954" y="0"/>
                  </a:lnTo>
                  <a:close/>
                  <a:moveTo>
                    <a:pt x="3005" y="0"/>
                  </a:moveTo>
                  <a:lnTo>
                    <a:pt x="1429" y="4324"/>
                  </a:lnTo>
                  <a:lnTo>
                    <a:pt x="1433" y="4324"/>
                  </a:lnTo>
                  <a:lnTo>
                    <a:pt x="3008" y="0"/>
                  </a:lnTo>
                  <a:lnTo>
                    <a:pt x="3005" y="0"/>
                  </a:lnTo>
                  <a:close/>
                  <a:moveTo>
                    <a:pt x="3056" y="0"/>
                  </a:moveTo>
                  <a:lnTo>
                    <a:pt x="1480" y="4324"/>
                  </a:lnTo>
                  <a:lnTo>
                    <a:pt x="1484" y="4324"/>
                  </a:lnTo>
                  <a:lnTo>
                    <a:pt x="3059" y="0"/>
                  </a:lnTo>
                  <a:lnTo>
                    <a:pt x="3056" y="0"/>
                  </a:lnTo>
                  <a:close/>
                  <a:moveTo>
                    <a:pt x="3107" y="0"/>
                  </a:moveTo>
                  <a:lnTo>
                    <a:pt x="1531" y="4324"/>
                  </a:lnTo>
                  <a:lnTo>
                    <a:pt x="1535" y="4324"/>
                  </a:lnTo>
                  <a:lnTo>
                    <a:pt x="3111" y="0"/>
                  </a:lnTo>
                  <a:lnTo>
                    <a:pt x="3107" y="0"/>
                  </a:lnTo>
                  <a:close/>
                  <a:moveTo>
                    <a:pt x="3158" y="0"/>
                  </a:moveTo>
                  <a:lnTo>
                    <a:pt x="1582" y="4324"/>
                  </a:lnTo>
                  <a:lnTo>
                    <a:pt x="1586" y="4324"/>
                  </a:lnTo>
                  <a:lnTo>
                    <a:pt x="3162" y="0"/>
                  </a:lnTo>
                  <a:lnTo>
                    <a:pt x="3158" y="0"/>
                  </a:lnTo>
                  <a:close/>
                  <a:moveTo>
                    <a:pt x="3209" y="0"/>
                  </a:moveTo>
                  <a:lnTo>
                    <a:pt x="1634" y="4324"/>
                  </a:lnTo>
                  <a:lnTo>
                    <a:pt x="1637" y="4324"/>
                  </a:lnTo>
                  <a:lnTo>
                    <a:pt x="3213" y="0"/>
                  </a:lnTo>
                  <a:lnTo>
                    <a:pt x="3209" y="0"/>
                  </a:lnTo>
                  <a:close/>
                  <a:moveTo>
                    <a:pt x="3260" y="0"/>
                  </a:moveTo>
                  <a:lnTo>
                    <a:pt x="1685" y="4324"/>
                  </a:lnTo>
                  <a:lnTo>
                    <a:pt x="1688" y="4324"/>
                  </a:lnTo>
                  <a:lnTo>
                    <a:pt x="3264" y="0"/>
                  </a:lnTo>
                  <a:lnTo>
                    <a:pt x="3260" y="0"/>
                  </a:lnTo>
                  <a:close/>
                  <a:moveTo>
                    <a:pt x="3311" y="0"/>
                  </a:moveTo>
                  <a:lnTo>
                    <a:pt x="1736" y="4324"/>
                  </a:lnTo>
                  <a:lnTo>
                    <a:pt x="1739" y="4324"/>
                  </a:lnTo>
                  <a:lnTo>
                    <a:pt x="3315" y="0"/>
                  </a:lnTo>
                  <a:lnTo>
                    <a:pt x="3311" y="0"/>
                  </a:lnTo>
                  <a:close/>
                  <a:moveTo>
                    <a:pt x="3363" y="0"/>
                  </a:moveTo>
                  <a:lnTo>
                    <a:pt x="1787" y="4324"/>
                  </a:lnTo>
                  <a:lnTo>
                    <a:pt x="1790" y="4324"/>
                  </a:lnTo>
                  <a:lnTo>
                    <a:pt x="3366" y="0"/>
                  </a:lnTo>
                  <a:lnTo>
                    <a:pt x="3363" y="0"/>
                  </a:lnTo>
                  <a:close/>
                  <a:moveTo>
                    <a:pt x="3414" y="0"/>
                  </a:moveTo>
                  <a:lnTo>
                    <a:pt x="1838" y="4324"/>
                  </a:lnTo>
                  <a:lnTo>
                    <a:pt x="1841" y="4324"/>
                  </a:lnTo>
                  <a:lnTo>
                    <a:pt x="3417" y="0"/>
                  </a:lnTo>
                  <a:lnTo>
                    <a:pt x="3414" y="0"/>
                  </a:lnTo>
                  <a:close/>
                  <a:moveTo>
                    <a:pt x="3465" y="0"/>
                  </a:moveTo>
                  <a:lnTo>
                    <a:pt x="1889" y="4324"/>
                  </a:lnTo>
                  <a:lnTo>
                    <a:pt x="1892" y="4324"/>
                  </a:lnTo>
                  <a:lnTo>
                    <a:pt x="3468" y="0"/>
                  </a:lnTo>
                  <a:lnTo>
                    <a:pt x="3465" y="0"/>
                  </a:lnTo>
                  <a:close/>
                  <a:moveTo>
                    <a:pt x="3516" y="0"/>
                  </a:moveTo>
                  <a:lnTo>
                    <a:pt x="1939" y="4324"/>
                  </a:lnTo>
                  <a:lnTo>
                    <a:pt x="1942" y="4324"/>
                  </a:lnTo>
                  <a:lnTo>
                    <a:pt x="3519" y="0"/>
                  </a:lnTo>
                  <a:lnTo>
                    <a:pt x="3516" y="0"/>
                  </a:lnTo>
                  <a:close/>
                  <a:moveTo>
                    <a:pt x="3567" y="0"/>
                  </a:moveTo>
                  <a:lnTo>
                    <a:pt x="1990" y="4324"/>
                  </a:lnTo>
                  <a:lnTo>
                    <a:pt x="1993" y="4324"/>
                  </a:lnTo>
                  <a:lnTo>
                    <a:pt x="3570" y="0"/>
                  </a:lnTo>
                  <a:lnTo>
                    <a:pt x="3567" y="0"/>
                  </a:lnTo>
                  <a:close/>
                  <a:moveTo>
                    <a:pt x="3618" y="0"/>
                  </a:moveTo>
                  <a:lnTo>
                    <a:pt x="2041" y="4324"/>
                  </a:lnTo>
                  <a:lnTo>
                    <a:pt x="2045" y="4324"/>
                  </a:lnTo>
                  <a:lnTo>
                    <a:pt x="3621" y="0"/>
                  </a:lnTo>
                  <a:lnTo>
                    <a:pt x="3618" y="0"/>
                  </a:lnTo>
                  <a:close/>
                  <a:moveTo>
                    <a:pt x="3669" y="0"/>
                  </a:moveTo>
                  <a:lnTo>
                    <a:pt x="2092" y="4324"/>
                  </a:lnTo>
                  <a:lnTo>
                    <a:pt x="2096" y="4324"/>
                  </a:lnTo>
                  <a:lnTo>
                    <a:pt x="3672" y="0"/>
                  </a:lnTo>
                  <a:lnTo>
                    <a:pt x="3669" y="0"/>
                  </a:lnTo>
                  <a:close/>
                  <a:moveTo>
                    <a:pt x="3720" y="0"/>
                  </a:moveTo>
                  <a:lnTo>
                    <a:pt x="2143" y="4324"/>
                  </a:lnTo>
                  <a:lnTo>
                    <a:pt x="2147" y="4324"/>
                  </a:lnTo>
                  <a:lnTo>
                    <a:pt x="3724" y="0"/>
                  </a:lnTo>
                  <a:lnTo>
                    <a:pt x="3720" y="0"/>
                  </a:lnTo>
                  <a:close/>
                  <a:moveTo>
                    <a:pt x="3771" y="0"/>
                  </a:moveTo>
                  <a:lnTo>
                    <a:pt x="2194" y="4324"/>
                  </a:lnTo>
                  <a:lnTo>
                    <a:pt x="2198" y="4324"/>
                  </a:lnTo>
                  <a:lnTo>
                    <a:pt x="3775" y="0"/>
                  </a:lnTo>
                  <a:lnTo>
                    <a:pt x="3771" y="0"/>
                  </a:lnTo>
                  <a:close/>
                  <a:moveTo>
                    <a:pt x="3822" y="0"/>
                  </a:moveTo>
                  <a:lnTo>
                    <a:pt x="2245" y="4324"/>
                  </a:lnTo>
                  <a:lnTo>
                    <a:pt x="2249" y="4324"/>
                  </a:lnTo>
                  <a:lnTo>
                    <a:pt x="3826" y="0"/>
                  </a:lnTo>
                  <a:lnTo>
                    <a:pt x="3822" y="0"/>
                  </a:lnTo>
                  <a:close/>
                  <a:moveTo>
                    <a:pt x="3873" y="0"/>
                  </a:moveTo>
                  <a:lnTo>
                    <a:pt x="2297" y="4324"/>
                  </a:lnTo>
                  <a:lnTo>
                    <a:pt x="2300" y="4324"/>
                  </a:lnTo>
                  <a:lnTo>
                    <a:pt x="3877" y="0"/>
                  </a:lnTo>
                  <a:lnTo>
                    <a:pt x="3873" y="0"/>
                  </a:lnTo>
                  <a:close/>
                  <a:moveTo>
                    <a:pt x="3924" y="0"/>
                  </a:moveTo>
                  <a:lnTo>
                    <a:pt x="2348" y="4324"/>
                  </a:lnTo>
                  <a:lnTo>
                    <a:pt x="2351" y="4324"/>
                  </a:lnTo>
                  <a:lnTo>
                    <a:pt x="3928" y="0"/>
                  </a:lnTo>
                  <a:lnTo>
                    <a:pt x="3924" y="0"/>
                  </a:lnTo>
                  <a:close/>
                  <a:moveTo>
                    <a:pt x="3975" y="0"/>
                  </a:moveTo>
                  <a:lnTo>
                    <a:pt x="2399" y="4324"/>
                  </a:lnTo>
                  <a:lnTo>
                    <a:pt x="2402" y="4324"/>
                  </a:lnTo>
                  <a:lnTo>
                    <a:pt x="3979" y="0"/>
                  </a:lnTo>
                  <a:lnTo>
                    <a:pt x="3975" y="0"/>
                  </a:lnTo>
                  <a:close/>
                  <a:moveTo>
                    <a:pt x="4027" y="0"/>
                  </a:moveTo>
                  <a:lnTo>
                    <a:pt x="2450" y="4324"/>
                  </a:lnTo>
                  <a:lnTo>
                    <a:pt x="2453" y="4324"/>
                  </a:lnTo>
                  <a:lnTo>
                    <a:pt x="4030" y="0"/>
                  </a:lnTo>
                  <a:lnTo>
                    <a:pt x="4027" y="0"/>
                  </a:lnTo>
                  <a:close/>
                  <a:moveTo>
                    <a:pt x="4078" y="0"/>
                  </a:moveTo>
                  <a:lnTo>
                    <a:pt x="2501" y="4324"/>
                  </a:lnTo>
                  <a:lnTo>
                    <a:pt x="2504" y="4324"/>
                  </a:lnTo>
                  <a:lnTo>
                    <a:pt x="4081" y="0"/>
                  </a:lnTo>
                  <a:lnTo>
                    <a:pt x="4078" y="0"/>
                  </a:lnTo>
                  <a:close/>
                  <a:moveTo>
                    <a:pt x="4129" y="0"/>
                  </a:moveTo>
                  <a:lnTo>
                    <a:pt x="2552" y="4324"/>
                  </a:lnTo>
                  <a:lnTo>
                    <a:pt x="2555" y="4324"/>
                  </a:lnTo>
                  <a:lnTo>
                    <a:pt x="4132" y="0"/>
                  </a:lnTo>
                  <a:lnTo>
                    <a:pt x="4129" y="0"/>
                  </a:lnTo>
                  <a:close/>
                  <a:moveTo>
                    <a:pt x="4180" y="0"/>
                  </a:moveTo>
                  <a:lnTo>
                    <a:pt x="2603" y="4324"/>
                  </a:lnTo>
                  <a:lnTo>
                    <a:pt x="2606" y="4324"/>
                  </a:lnTo>
                  <a:lnTo>
                    <a:pt x="4183" y="0"/>
                  </a:lnTo>
                  <a:lnTo>
                    <a:pt x="4180" y="0"/>
                  </a:lnTo>
                  <a:close/>
                  <a:moveTo>
                    <a:pt x="4231" y="0"/>
                  </a:moveTo>
                  <a:lnTo>
                    <a:pt x="2654" y="4324"/>
                  </a:lnTo>
                  <a:lnTo>
                    <a:pt x="2658" y="4324"/>
                  </a:lnTo>
                  <a:lnTo>
                    <a:pt x="4234" y="0"/>
                  </a:lnTo>
                  <a:lnTo>
                    <a:pt x="4231" y="0"/>
                  </a:lnTo>
                  <a:close/>
                  <a:moveTo>
                    <a:pt x="554" y="0"/>
                  </a:moveTo>
                  <a:lnTo>
                    <a:pt x="0" y="1519"/>
                  </a:lnTo>
                  <a:lnTo>
                    <a:pt x="0" y="1529"/>
                  </a:lnTo>
                  <a:lnTo>
                    <a:pt x="558" y="0"/>
                  </a:lnTo>
                  <a:lnTo>
                    <a:pt x="554" y="0"/>
                  </a:lnTo>
                  <a:close/>
                  <a:moveTo>
                    <a:pt x="605" y="0"/>
                  </a:moveTo>
                  <a:lnTo>
                    <a:pt x="0" y="1660"/>
                  </a:lnTo>
                  <a:lnTo>
                    <a:pt x="0" y="1670"/>
                  </a:lnTo>
                  <a:lnTo>
                    <a:pt x="609" y="0"/>
                  </a:lnTo>
                  <a:lnTo>
                    <a:pt x="605" y="0"/>
                  </a:lnTo>
                  <a:close/>
                  <a:moveTo>
                    <a:pt x="656" y="0"/>
                  </a:moveTo>
                  <a:lnTo>
                    <a:pt x="0" y="1800"/>
                  </a:lnTo>
                  <a:lnTo>
                    <a:pt x="0" y="1810"/>
                  </a:lnTo>
                  <a:lnTo>
                    <a:pt x="660" y="0"/>
                  </a:lnTo>
                  <a:lnTo>
                    <a:pt x="656" y="0"/>
                  </a:lnTo>
                  <a:close/>
                  <a:moveTo>
                    <a:pt x="707" y="0"/>
                  </a:moveTo>
                  <a:lnTo>
                    <a:pt x="0" y="1940"/>
                  </a:lnTo>
                  <a:lnTo>
                    <a:pt x="0" y="1950"/>
                  </a:lnTo>
                  <a:lnTo>
                    <a:pt x="711" y="0"/>
                  </a:lnTo>
                  <a:lnTo>
                    <a:pt x="707" y="0"/>
                  </a:lnTo>
                  <a:close/>
                  <a:moveTo>
                    <a:pt x="758" y="0"/>
                  </a:moveTo>
                  <a:lnTo>
                    <a:pt x="0" y="2080"/>
                  </a:lnTo>
                  <a:lnTo>
                    <a:pt x="0" y="2089"/>
                  </a:lnTo>
                  <a:lnTo>
                    <a:pt x="762" y="0"/>
                  </a:lnTo>
                  <a:lnTo>
                    <a:pt x="758" y="0"/>
                  </a:lnTo>
                  <a:close/>
                  <a:moveTo>
                    <a:pt x="810" y="0"/>
                  </a:moveTo>
                  <a:lnTo>
                    <a:pt x="0" y="2220"/>
                  </a:lnTo>
                  <a:lnTo>
                    <a:pt x="0" y="2229"/>
                  </a:lnTo>
                  <a:lnTo>
                    <a:pt x="813" y="0"/>
                  </a:lnTo>
                  <a:lnTo>
                    <a:pt x="810" y="0"/>
                  </a:lnTo>
                  <a:close/>
                  <a:moveTo>
                    <a:pt x="861" y="0"/>
                  </a:moveTo>
                  <a:lnTo>
                    <a:pt x="0" y="2360"/>
                  </a:lnTo>
                  <a:lnTo>
                    <a:pt x="0" y="2369"/>
                  </a:lnTo>
                  <a:lnTo>
                    <a:pt x="864" y="0"/>
                  </a:lnTo>
                  <a:lnTo>
                    <a:pt x="861" y="0"/>
                  </a:lnTo>
                  <a:close/>
                  <a:moveTo>
                    <a:pt x="912" y="0"/>
                  </a:moveTo>
                  <a:lnTo>
                    <a:pt x="0" y="2500"/>
                  </a:lnTo>
                  <a:lnTo>
                    <a:pt x="0" y="2509"/>
                  </a:lnTo>
                  <a:lnTo>
                    <a:pt x="915" y="0"/>
                  </a:lnTo>
                  <a:lnTo>
                    <a:pt x="912" y="0"/>
                  </a:lnTo>
                  <a:close/>
                  <a:moveTo>
                    <a:pt x="963" y="0"/>
                  </a:moveTo>
                  <a:lnTo>
                    <a:pt x="0" y="2640"/>
                  </a:lnTo>
                  <a:lnTo>
                    <a:pt x="0" y="2649"/>
                  </a:lnTo>
                  <a:lnTo>
                    <a:pt x="966" y="0"/>
                  </a:lnTo>
                  <a:lnTo>
                    <a:pt x="963" y="0"/>
                  </a:lnTo>
                  <a:close/>
                  <a:moveTo>
                    <a:pt x="1014" y="0"/>
                  </a:moveTo>
                  <a:lnTo>
                    <a:pt x="0" y="2781"/>
                  </a:lnTo>
                  <a:lnTo>
                    <a:pt x="0" y="2790"/>
                  </a:lnTo>
                  <a:lnTo>
                    <a:pt x="1017" y="0"/>
                  </a:lnTo>
                  <a:lnTo>
                    <a:pt x="1014" y="0"/>
                  </a:lnTo>
                  <a:close/>
                  <a:moveTo>
                    <a:pt x="1065" y="0"/>
                  </a:moveTo>
                  <a:lnTo>
                    <a:pt x="0" y="2921"/>
                  </a:lnTo>
                  <a:lnTo>
                    <a:pt x="0" y="2930"/>
                  </a:lnTo>
                  <a:lnTo>
                    <a:pt x="1068" y="0"/>
                  </a:lnTo>
                  <a:lnTo>
                    <a:pt x="1065" y="0"/>
                  </a:lnTo>
                  <a:close/>
                  <a:moveTo>
                    <a:pt x="1116" y="0"/>
                  </a:moveTo>
                  <a:lnTo>
                    <a:pt x="0" y="3061"/>
                  </a:lnTo>
                  <a:lnTo>
                    <a:pt x="0" y="3070"/>
                  </a:lnTo>
                  <a:lnTo>
                    <a:pt x="1119" y="0"/>
                  </a:lnTo>
                  <a:lnTo>
                    <a:pt x="1116" y="0"/>
                  </a:lnTo>
                  <a:close/>
                  <a:moveTo>
                    <a:pt x="1167" y="0"/>
                  </a:moveTo>
                  <a:lnTo>
                    <a:pt x="0" y="3201"/>
                  </a:lnTo>
                  <a:lnTo>
                    <a:pt x="0" y="3210"/>
                  </a:lnTo>
                  <a:lnTo>
                    <a:pt x="1171" y="0"/>
                  </a:lnTo>
                  <a:lnTo>
                    <a:pt x="1167" y="0"/>
                  </a:lnTo>
                  <a:close/>
                  <a:moveTo>
                    <a:pt x="1218" y="0"/>
                  </a:moveTo>
                  <a:lnTo>
                    <a:pt x="0" y="3341"/>
                  </a:lnTo>
                  <a:lnTo>
                    <a:pt x="0" y="3350"/>
                  </a:lnTo>
                  <a:lnTo>
                    <a:pt x="1222" y="0"/>
                  </a:lnTo>
                  <a:lnTo>
                    <a:pt x="1218" y="0"/>
                  </a:lnTo>
                  <a:close/>
                  <a:moveTo>
                    <a:pt x="1269" y="0"/>
                  </a:moveTo>
                  <a:lnTo>
                    <a:pt x="0" y="3481"/>
                  </a:lnTo>
                  <a:lnTo>
                    <a:pt x="0" y="3490"/>
                  </a:lnTo>
                  <a:lnTo>
                    <a:pt x="1273" y="0"/>
                  </a:lnTo>
                  <a:lnTo>
                    <a:pt x="1269" y="0"/>
                  </a:lnTo>
                  <a:close/>
                  <a:moveTo>
                    <a:pt x="1320" y="0"/>
                  </a:moveTo>
                  <a:lnTo>
                    <a:pt x="0" y="3620"/>
                  </a:lnTo>
                  <a:lnTo>
                    <a:pt x="0" y="3630"/>
                  </a:lnTo>
                  <a:lnTo>
                    <a:pt x="1324" y="0"/>
                  </a:lnTo>
                  <a:lnTo>
                    <a:pt x="1320" y="0"/>
                  </a:lnTo>
                  <a:close/>
                  <a:moveTo>
                    <a:pt x="1371" y="0"/>
                  </a:moveTo>
                  <a:lnTo>
                    <a:pt x="0" y="3760"/>
                  </a:lnTo>
                  <a:lnTo>
                    <a:pt x="0" y="3770"/>
                  </a:lnTo>
                  <a:lnTo>
                    <a:pt x="1375" y="0"/>
                  </a:lnTo>
                  <a:lnTo>
                    <a:pt x="1371" y="0"/>
                  </a:lnTo>
                  <a:close/>
                  <a:moveTo>
                    <a:pt x="1423" y="0"/>
                  </a:moveTo>
                  <a:lnTo>
                    <a:pt x="0" y="3901"/>
                  </a:lnTo>
                  <a:lnTo>
                    <a:pt x="0" y="3911"/>
                  </a:lnTo>
                  <a:lnTo>
                    <a:pt x="1426" y="0"/>
                  </a:lnTo>
                  <a:lnTo>
                    <a:pt x="1423" y="0"/>
                  </a:lnTo>
                  <a:close/>
                  <a:moveTo>
                    <a:pt x="1474" y="0"/>
                  </a:moveTo>
                  <a:lnTo>
                    <a:pt x="0" y="4041"/>
                  </a:lnTo>
                  <a:lnTo>
                    <a:pt x="0" y="4051"/>
                  </a:lnTo>
                  <a:lnTo>
                    <a:pt x="1477" y="0"/>
                  </a:lnTo>
                  <a:lnTo>
                    <a:pt x="1474" y="0"/>
                  </a:lnTo>
                  <a:close/>
                  <a:moveTo>
                    <a:pt x="1525" y="0"/>
                  </a:moveTo>
                  <a:lnTo>
                    <a:pt x="0" y="4181"/>
                  </a:lnTo>
                  <a:lnTo>
                    <a:pt x="0" y="4191"/>
                  </a:lnTo>
                  <a:lnTo>
                    <a:pt x="1528" y="0"/>
                  </a:lnTo>
                  <a:lnTo>
                    <a:pt x="1525" y="0"/>
                  </a:lnTo>
                  <a:close/>
                  <a:moveTo>
                    <a:pt x="1576" y="0"/>
                  </a:moveTo>
                  <a:lnTo>
                    <a:pt x="0" y="4321"/>
                  </a:lnTo>
                  <a:lnTo>
                    <a:pt x="0" y="4324"/>
                  </a:lnTo>
                  <a:lnTo>
                    <a:pt x="2" y="4324"/>
                  </a:lnTo>
                  <a:lnTo>
                    <a:pt x="1579" y="0"/>
                  </a:lnTo>
                  <a:lnTo>
                    <a:pt x="1576" y="0"/>
                  </a:lnTo>
                  <a:close/>
                  <a:moveTo>
                    <a:pt x="1627" y="0"/>
                  </a:moveTo>
                  <a:lnTo>
                    <a:pt x="50" y="4324"/>
                  </a:lnTo>
                  <a:lnTo>
                    <a:pt x="53" y="4324"/>
                  </a:lnTo>
                  <a:lnTo>
                    <a:pt x="1630" y="0"/>
                  </a:lnTo>
                  <a:lnTo>
                    <a:pt x="1627" y="0"/>
                  </a:lnTo>
                  <a:close/>
                  <a:moveTo>
                    <a:pt x="1678" y="0"/>
                  </a:moveTo>
                  <a:lnTo>
                    <a:pt x="101" y="4324"/>
                  </a:lnTo>
                  <a:lnTo>
                    <a:pt x="105" y="4324"/>
                  </a:lnTo>
                  <a:lnTo>
                    <a:pt x="1681" y="0"/>
                  </a:lnTo>
                  <a:lnTo>
                    <a:pt x="1678" y="0"/>
                  </a:lnTo>
                  <a:close/>
                  <a:moveTo>
                    <a:pt x="1729" y="0"/>
                  </a:moveTo>
                  <a:lnTo>
                    <a:pt x="152" y="4324"/>
                  </a:lnTo>
                  <a:lnTo>
                    <a:pt x="156" y="4324"/>
                  </a:lnTo>
                  <a:lnTo>
                    <a:pt x="1732" y="0"/>
                  </a:lnTo>
                  <a:lnTo>
                    <a:pt x="1729" y="0"/>
                  </a:lnTo>
                  <a:close/>
                  <a:moveTo>
                    <a:pt x="1780" y="0"/>
                  </a:moveTo>
                  <a:lnTo>
                    <a:pt x="203" y="4324"/>
                  </a:lnTo>
                  <a:lnTo>
                    <a:pt x="207" y="4324"/>
                  </a:lnTo>
                  <a:lnTo>
                    <a:pt x="1783" y="0"/>
                  </a:lnTo>
                  <a:lnTo>
                    <a:pt x="1780" y="0"/>
                  </a:lnTo>
                  <a:close/>
                  <a:moveTo>
                    <a:pt x="1831" y="0"/>
                  </a:moveTo>
                  <a:lnTo>
                    <a:pt x="254" y="4324"/>
                  </a:lnTo>
                  <a:lnTo>
                    <a:pt x="258" y="4324"/>
                  </a:lnTo>
                  <a:lnTo>
                    <a:pt x="1835" y="0"/>
                  </a:lnTo>
                  <a:lnTo>
                    <a:pt x="1831" y="0"/>
                  </a:lnTo>
                  <a:close/>
                  <a:moveTo>
                    <a:pt x="1882" y="0"/>
                  </a:moveTo>
                  <a:lnTo>
                    <a:pt x="305" y="4324"/>
                  </a:lnTo>
                  <a:lnTo>
                    <a:pt x="309" y="4324"/>
                  </a:lnTo>
                  <a:lnTo>
                    <a:pt x="1886" y="0"/>
                  </a:lnTo>
                  <a:lnTo>
                    <a:pt x="1882" y="0"/>
                  </a:lnTo>
                  <a:close/>
                  <a:moveTo>
                    <a:pt x="1932" y="0"/>
                  </a:moveTo>
                  <a:lnTo>
                    <a:pt x="357" y="4324"/>
                  </a:lnTo>
                  <a:lnTo>
                    <a:pt x="360" y="4324"/>
                  </a:lnTo>
                  <a:lnTo>
                    <a:pt x="1936" y="0"/>
                  </a:lnTo>
                  <a:lnTo>
                    <a:pt x="1932" y="0"/>
                  </a:lnTo>
                  <a:close/>
                  <a:moveTo>
                    <a:pt x="6631" y="0"/>
                  </a:moveTo>
                  <a:lnTo>
                    <a:pt x="5055" y="4324"/>
                  </a:lnTo>
                  <a:lnTo>
                    <a:pt x="5058" y="4324"/>
                  </a:lnTo>
                  <a:lnTo>
                    <a:pt x="6634" y="0"/>
                  </a:lnTo>
                  <a:lnTo>
                    <a:pt x="6631" y="0"/>
                  </a:lnTo>
                  <a:close/>
                  <a:moveTo>
                    <a:pt x="6580" y="0"/>
                  </a:moveTo>
                  <a:lnTo>
                    <a:pt x="5004" y="4324"/>
                  </a:lnTo>
                  <a:lnTo>
                    <a:pt x="5007" y="4324"/>
                  </a:lnTo>
                  <a:lnTo>
                    <a:pt x="6583" y="0"/>
                  </a:lnTo>
                  <a:lnTo>
                    <a:pt x="6580" y="0"/>
                  </a:lnTo>
                  <a:close/>
                  <a:moveTo>
                    <a:pt x="6682" y="0"/>
                  </a:moveTo>
                  <a:lnTo>
                    <a:pt x="5106" y="4324"/>
                  </a:lnTo>
                  <a:lnTo>
                    <a:pt x="5109" y="4324"/>
                  </a:lnTo>
                  <a:lnTo>
                    <a:pt x="6685" y="0"/>
                  </a:lnTo>
                  <a:lnTo>
                    <a:pt x="6682" y="0"/>
                  </a:lnTo>
                  <a:close/>
                  <a:moveTo>
                    <a:pt x="6733" y="0"/>
                  </a:moveTo>
                  <a:lnTo>
                    <a:pt x="5157" y="4324"/>
                  </a:lnTo>
                  <a:lnTo>
                    <a:pt x="5160" y="4324"/>
                  </a:lnTo>
                  <a:lnTo>
                    <a:pt x="6736" y="0"/>
                  </a:lnTo>
                  <a:lnTo>
                    <a:pt x="6733" y="0"/>
                  </a:lnTo>
                  <a:close/>
                  <a:moveTo>
                    <a:pt x="6784" y="0"/>
                  </a:moveTo>
                  <a:lnTo>
                    <a:pt x="5208" y="4324"/>
                  </a:lnTo>
                  <a:lnTo>
                    <a:pt x="5211" y="4324"/>
                  </a:lnTo>
                  <a:lnTo>
                    <a:pt x="6787" y="0"/>
                  </a:lnTo>
                  <a:lnTo>
                    <a:pt x="6784" y="0"/>
                  </a:lnTo>
                  <a:close/>
                  <a:moveTo>
                    <a:pt x="6835" y="0"/>
                  </a:moveTo>
                  <a:lnTo>
                    <a:pt x="5259" y="4324"/>
                  </a:lnTo>
                  <a:lnTo>
                    <a:pt x="5263" y="4324"/>
                  </a:lnTo>
                  <a:lnTo>
                    <a:pt x="6838" y="0"/>
                  </a:lnTo>
                  <a:lnTo>
                    <a:pt x="6835" y="0"/>
                  </a:lnTo>
                  <a:close/>
                  <a:moveTo>
                    <a:pt x="6886" y="0"/>
                  </a:moveTo>
                  <a:lnTo>
                    <a:pt x="5310" y="4324"/>
                  </a:lnTo>
                  <a:lnTo>
                    <a:pt x="5314" y="4324"/>
                  </a:lnTo>
                  <a:lnTo>
                    <a:pt x="6889" y="0"/>
                  </a:lnTo>
                  <a:lnTo>
                    <a:pt x="6886" y="0"/>
                  </a:lnTo>
                  <a:close/>
                  <a:moveTo>
                    <a:pt x="6937" y="0"/>
                  </a:moveTo>
                  <a:lnTo>
                    <a:pt x="5361" y="4324"/>
                  </a:lnTo>
                  <a:lnTo>
                    <a:pt x="5365" y="4324"/>
                  </a:lnTo>
                  <a:lnTo>
                    <a:pt x="6940" y="0"/>
                  </a:lnTo>
                  <a:lnTo>
                    <a:pt x="6937" y="0"/>
                  </a:lnTo>
                  <a:close/>
                  <a:moveTo>
                    <a:pt x="6988" y="0"/>
                  </a:moveTo>
                  <a:lnTo>
                    <a:pt x="5412" y="4324"/>
                  </a:lnTo>
                  <a:lnTo>
                    <a:pt x="5416" y="4324"/>
                  </a:lnTo>
                  <a:lnTo>
                    <a:pt x="6992" y="0"/>
                  </a:lnTo>
                  <a:lnTo>
                    <a:pt x="6988" y="0"/>
                  </a:lnTo>
                  <a:close/>
                  <a:moveTo>
                    <a:pt x="7039" y="0"/>
                  </a:moveTo>
                  <a:lnTo>
                    <a:pt x="5463" y="4324"/>
                  </a:lnTo>
                  <a:lnTo>
                    <a:pt x="5467" y="4324"/>
                  </a:lnTo>
                  <a:lnTo>
                    <a:pt x="7043" y="0"/>
                  </a:lnTo>
                  <a:lnTo>
                    <a:pt x="7039" y="0"/>
                  </a:lnTo>
                  <a:close/>
                  <a:moveTo>
                    <a:pt x="7090" y="0"/>
                  </a:moveTo>
                  <a:lnTo>
                    <a:pt x="5515" y="4324"/>
                  </a:lnTo>
                  <a:lnTo>
                    <a:pt x="5518" y="4324"/>
                  </a:lnTo>
                  <a:lnTo>
                    <a:pt x="7094" y="0"/>
                  </a:lnTo>
                  <a:lnTo>
                    <a:pt x="7090" y="0"/>
                  </a:lnTo>
                  <a:close/>
                  <a:moveTo>
                    <a:pt x="7141" y="0"/>
                  </a:moveTo>
                  <a:lnTo>
                    <a:pt x="5566" y="4324"/>
                  </a:lnTo>
                  <a:lnTo>
                    <a:pt x="5569" y="4324"/>
                  </a:lnTo>
                  <a:lnTo>
                    <a:pt x="7145" y="0"/>
                  </a:lnTo>
                  <a:lnTo>
                    <a:pt x="7141" y="0"/>
                  </a:lnTo>
                  <a:close/>
                  <a:moveTo>
                    <a:pt x="7192" y="0"/>
                  </a:moveTo>
                  <a:lnTo>
                    <a:pt x="5617" y="4324"/>
                  </a:lnTo>
                  <a:lnTo>
                    <a:pt x="5620" y="4324"/>
                  </a:lnTo>
                  <a:lnTo>
                    <a:pt x="7196" y="0"/>
                  </a:lnTo>
                  <a:lnTo>
                    <a:pt x="7192" y="0"/>
                  </a:lnTo>
                  <a:close/>
                  <a:moveTo>
                    <a:pt x="7244" y="0"/>
                  </a:moveTo>
                  <a:lnTo>
                    <a:pt x="5668" y="4324"/>
                  </a:lnTo>
                  <a:lnTo>
                    <a:pt x="5671" y="4324"/>
                  </a:lnTo>
                  <a:lnTo>
                    <a:pt x="7247" y="0"/>
                  </a:lnTo>
                  <a:lnTo>
                    <a:pt x="7244" y="0"/>
                  </a:lnTo>
                  <a:close/>
                  <a:moveTo>
                    <a:pt x="7295" y="0"/>
                  </a:moveTo>
                  <a:lnTo>
                    <a:pt x="5719" y="4324"/>
                  </a:lnTo>
                  <a:lnTo>
                    <a:pt x="5722" y="4324"/>
                  </a:lnTo>
                  <a:lnTo>
                    <a:pt x="7298" y="0"/>
                  </a:lnTo>
                  <a:lnTo>
                    <a:pt x="7295" y="0"/>
                  </a:lnTo>
                  <a:close/>
                  <a:moveTo>
                    <a:pt x="7346" y="0"/>
                  </a:moveTo>
                  <a:lnTo>
                    <a:pt x="5769" y="4324"/>
                  </a:lnTo>
                  <a:lnTo>
                    <a:pt x="5772" y="4324"/>
                  </a:lnTo>
                  <a:lnTo>
                    <a:pt x="7349" y="0"/>
                  </a:lnTo>
                  <a:lnTo>
                    <a:pt x="7346" y="0"/>
                  </a:lnTo>
                  <a:close/>
                  <a:moveTo>
                    <a:pt x="7397" y="0"/>
                  </a:moveTo>
                  <a:lnTo>
                    <a:pt x="5820" y="4324"/>
                  </a:lnTo>
                  <a:lnTo>
                    <a:pt x="5823" y="4324"/>
                  </a:lnTo>
                  <a:lnTo>
                    <a:pt x="7400" y="0"/>
                  </a:lnTo>
                  <a:lnTo>
                    <a:pt x="7397" y="0"/>
                  </a:lnTo>
                  <a:close/>
                  <a:moveTo>
                    <a:pt x="7448" y="0"/>
                  </a:moveTo>
                  <a:lnTo>
                    <a:pt x="5871" y="4324"/>
                  </a:lnTo>
                  <a:lnTo>
                    <a:pt x="5874" y="4324"/>
                  </a:lnTo>
                  <a:lnTo>
                    <a:pt x="7451" y="0"/>
                  </a:lnTo>
                  <a:lnTo>
                    <a:pt x="7448" y="0"/>
                  </a:lnTo>
                  <a:close/>
                  <a:moveTo>
                    <a:pt x="7499" y="0"/>
                  </a:moveTo>
                  <a:lnTo>
                    <a:pt x="5922" y="4324"/>
                  </a:lnTo>
                  <a:lnTo>
                    <a:pt x="5926" y="4324"/>
                  </a:lnTo>
                  <a:lnTo>
                    <a:pt x="7502" y="0"/>
                  </a:lnTo>
                  <a:lnTo>
                    <a:pt x="7499" y="0"/>
                  </a:lnTo>
                  <a:close/>
                  <a:moveTo>
                    <a:pt x="7550" y="0"/>
                  </a:moveTo>
                  <a:lnTo>
                    <a:pt x="5973" y="4324"/>
                  </a:lnTo>
                  <a:lnTo>
                    <a:pt x="5977" y="4324"/>
                  </a:lnTo>
                  <a:lnTo>
                    <a:pt x="7553" y="0"/>
                  </a:lnTo>
                  <a:lnTo>
                    <a:pt x="7550" y="0"/>
                  </a:lnTo>
                  <a:close/>
                  <a:moveTo>
                    <a:pt x="7601" y="0"/>
                  </a:moveTo>
                  <a:lnTo>
                    <a:pt x="6024" y="4324"/>
                  </a:lnTo>
                  <a:lnTo>
                    <a:pt x="6028" y="4324"/>
                  </a:lnTo>
                  <a:lnTo>
                    <a:pt x="7605" y="0"/>
                  </a:lnTo>
                  <a:lnTo>
                    <a:pt x="7601" y="0"/>
                  </a:lnTo>
                  <a:close/>
                  <a:moveTo>
                    <a:pt x="7652" y="0"/>
                  </a:moveTo>
                  <a:lnTo>
                    <a:pt x="6075" y="4324"/>
                  </a:lnTo>
                  <a:lnTo>
                    <a:pt x="6079" y="4324"/>
                  </a:lnTo>
                  <a:lnTo>
                    <a:pt x="7656" y="0"/>
                  </a:lnTo>
                  <a:lnTo>
                    <a:pt x="7652" y="0"/>
                  </a:lnTo>
                  <a:close/>
                  <a:moveTo>
                    <a:pt x="6126" y="4324"/>
                  </a:moveTo>
                  <a:lnTo>
                    <a:pt x="6130" y="4324"/>
                  </a:lnTo>
                  <a:lnTo>
                    <a:pt x="7678" y="79"/>
                  </a:lnTo>
                  <a:lnTo>
                    <a:pt x="7678" y="69"/>
                  </a:lnTo>
                  <a:lnTo>
                    <a:pt x="6126" y="4324"/>
                  </a:lnTo>
                  <a:close/>
                  <a:moveTo>
                    <a:pt x="6181" y="4324"/>
                  </a:moveTo>
                  <a:lnTo>
                    <a:pt x="7678" y="219"/>
                  </a:lnTo>
                  <a:lnTo>
                    <a:pt x="7678" y="209"/>
                  </a:lnTo>
                  <a:lnTo>
                    <a:pt x="6178" y="4324"/>
                  </a:lnTo>
                  <a:lnTo>
                    <a:pt x="6181" y="4324"/>
                  </a:lnTo>
                  <a:close/>
                  <a:moveTo>
                    <a:pt x="6232" y="4324"/>
                  </a:moveTo>
                  <a:lnTo>
                    <a:pt x="7678" y="358"/>
                  </a:lnTo>
                  <a:lnTo>
                    <a:pt x="7678" y="349"/>
                  </a:lnTo>
                  <a:lnTo>
                    <a:pt x="6229" y="4324"/>
                  </a:lnTo>
                  <a:lnTo>
                    <a:pt x="6232" y="4324"/>
                  </a:lnTo>
                  <a:close/>
                  <a:moveTo>
                    <a:pt x="4333" y="0"/>
                  </a:moveTo>
                  <a:lnTo>
                    <a:pt x="2756" y="4324"/>
                  </a:lnTo>
                  <a:lnTo>
                    <a:pt x="2760" y="4324"/>
                  </a:lnTo>
                  <a:lnTo>
                    <a:pt x="4336" y="0"/>
                  </a:lnTo>
                  <a:lnTo>
                    <a:pt x="4333" y="0"/>
                  </a:lnTo>
                  <a:close/>
                  <a:moveTo>
                    <a:pt x="4282" y="0"/>
                  </a:moveTo>
                  <a:lnTo>
                    <a:pt x="2705" y="4324"/>
                  </a:lnTo>
                  <a:lnTo>
                    <a:pt x="2709" y="4324"/>
                  </a:lnTo>
                  <a:lnTo>
                    <a:pt x="4285" y="0"/>
                  </a:lnTo>
                  <a:lnTo>
                    <a:pt x="4282" y="0"/>
                  </a:lnTo>
                  <a:close/>
                  <a:moveTo>
                    <a:pt x="4384" y="0"/>
                  </a:moveTo>
                  <a:lnTo>
                    <a:pt x="2807" y="4324"/>
                  </a:lnTo>
                  <a:lnTo>
                    <a:pt x="2811" y="4324"/>
                  </a:lnTo>
                  <a:lnTo>
                    <a:pt x="4388" y="0"/>
                  </a:lnTo>
                  <a:lnTo>
                    <a:pt x="4384" y="0"/>
                  </a:lnTo>
                  <a:close/>
                  <a:moveTo>
                    <a:pt x="4435" y="0"/>
                  </a:moveTo>
                  <a:lnTo>
                    <a:pt x="2858" y="4324"/>
                  </a:lnTo>
                  <a:lnTo>
                    <a:pt x="2862" y="4324"/>
                  </a:lnTo>
                  <a:lnTo>
                    <a:pt x="4439" y="0"/>
                  </a:lnTo>
                  <a:lnTo>
                    <a:pt x="4435" y="0"/>
                  </a:lnTo>
                  <a:close/>
                  <a:moveTo>
                    <a:pt x="4486" y="0"/>
                  </a:moveTo>
                  <a:lnTo>
                    <a:pt x="2909" y="4324"/>
                  </a:lnTo>
                  <a:lnTo>
                    <a:pt x="2913" y="4324"/>
                  </a:lnTo>
                  <a:lnTo>
                    <a:pt x="4490" y="0"/>
                  </a:lnTo>
                  <a:lnTo>
                    <a:pt x="4486" y="0"/>
                  </a:lnTo>
                  <a:close/>
                  <a:moveTo>
                    <a:pt x="4537" y="0"/>
                  </a:moveTo>
                  <a:lnTo>
                    <a:pt x="2961" y="4324"/>
                  </a:lnTo>
                  <a:lnTo>
                    <a:pt x="2964" y="4324"/>
                  </a:lnTo>
                  <a:lnTo>
                    <a:pt x="4541" y="0"/>
                  </a:lnTo>
                  <a:lnTo>
                    <a:pt x="4537" y="0"/>
                  </a:lnTo>
                  <a:close/>
                  <a:moveTo>
                    <a:pt x="4588" y="0"/>
                  </a:moveTo>
                  <a:lnTo>
                    <a:pt x="3012" y="4324"/>
                  </a:lnTo>
                  <a:lnTo>
                    <a:pt x="3015" y="4324"/>
                  </a:lnTo>
                  <a:lnTo>
                    <a:pt x="4592" y="0"/>
                  </a:lnTo>
                  <a:lnTo>
                    <a:pt x="4588" y="0"/>
                  </a:lnTo>
                  <a:close/>
                  <a:moveTo>
                    <a:pt x="4640" y="0"/>
                  </a:moveTo>
                  <a:lnTo>
                    <a:pt x="3063" y="4324"/>
                  </a:lnTo>
                  <a:lnTo>
                    <a:pt x="3066" y="4324"/>
                  </a:lnTo>
                  <a:lnTo>
                    <a:pt x="4643" y="0"/>
                  </a:lnTo>
                  <a:lnTo>
                    <a:pt x="4640" y="0"/>
                  </a:lnTo>
                  <a:close/>
                  <a:moveTo>
                    <a:pt x="4691" y="0"/>
                  </a:moveTo>
                  <a:lnTo>
                    <a:pt x="3114" y="4324"/>
                  </a:lnTo>
                  <a:lnTo>
                    <a:pt x="3117" y="4324"/>
                  </a:lnTo>
                  <a:lnTo>
                    <a:pt x="4694" y="0"/>
                  </a:lnTo>
                  <a:lnTo>
                    <a:pt x="4691" y="0"/>
                  </a:lnTo>
                  <a:close/>
                  <a:moveTo>
                    <a:pt x="4742" y="0"/>
                  </a:moveTo>
                  <a:lnTo>
                    <a:pt x="3165" y="4324"/>
                  </a:lnTo>
                  <a:lnTo>
                    <a:pt x="3168" y="4324"/>
                  </a:lnTo>
                  <a:lnTo>
                    <a:pt x="4745" y="0"/>
                  </a:lnTo>
                  <a:lnTo>
                    <a:pt x="4742" y="0"/>
                  </a:lnTo>
                  <a:close/>
                  <a:moveTo>
                    <a:pt x="4793" y="0"/>
                  </a:moveTo>
                  <a:lnTo>
                    <a:pt x="3216" y="4324"/>
                  </a:lnTo>
                  <a:lnTo>
                    <a:pt x="3219" y="4324"/>
                  </a:lnTo>
                  <a:lnTo>
                    <a:pt x="4796" y="0"/>
                  </a:lnTo>
                  <a:lnTo>
                    <a:pt x="4793" y="0"/>
                  </a:lnTo>
                  <a:close/>
                  <a:moveTo>
                    <a:pt x="4844" y="0"/>
                  </a:moveTo>
                  <a:lnTo>
                    <a:pt x="3267" y="4324"/>
                  </a:lnTo>
                  <a:lnTo>
                    <a:pt x="3270" y="4324"/>
                  </a:lnTo>
                  <a:lnTo>
                    <a:pt x="4847" y="0"/>
                  </a:lnTo>
                  <a:lnTo>
                    <a:pt x="4844" y="0"/>
                  </a:lnTo>
                  <a:close/>
                  <a:moveTo>
                    <a:pt x="4895" y="0"/>
                  </a:moveTo>
                  <a:lnTo>
                    <a:pt x="3318" y="4324"/>
                  </a:lnTo>
                  <a:lnTo>
                    <a:pt x="3322" y="4324"/>
                  </a:lnTo>
                  <a:lnTo>
                    <a:pt x="4898" y="0"/>
                  </a:lnTo>
                  <a:lnTo>
                    <a:pt x="4895" y="0"/>
                  </a:lnTo>
                  <a:close/>
                  <a:moveTo>
                    <a:pt x="4946" y="0"/>
                  </a:moveTo>
                  <a:lnTo>
                    <a:pt x="3369" y="4324"/>
                  </a:lnTo>
                  <a:lnTo>
                    <a:pt x="3373" y="4324"/>
                  </a:lnTo>
                  <a:lnTo>
                    <a:pt x="4949" y="0"/>
                  </a:lnTo>
                  <a:lnTo>
                    <a:pt x="4946" y="0"/>
                  </a:lnTo>
                  <a:close/>
                  <a:moveTo>
                    <a:pt x="4997" y="0"/>
                  </a:moveTo>
                  <a:lnTo>
                    <a:pt x="3420" y="4324"/>
                  </a:lnTo>
                  <a:lnTo>
                    <a:pt x="3424" y="4324"/>
                  </a:lnTo>
                  <a:lnTo>
                    <a:pt x="5000" y="0"/>
                  </a:lnTo>
                  <a:lnTo>
                    <a:pt x="4997" y="0"/>
                  </a:lnTo>
                  <a:close/>
                  <a:moveTo>
                    <a:pt x="5048" y="0"/>
                  </a:moveTo>
                  <a:lnTo>
                    <a:pt x="3471" y="4324"/>
                  </a:lnTo>
                  <a:lnTo>
                    <a:pt x="3475" y="4324"/>
                  </a:lnTo>
                  <a:lnTo>
                    <a:pt x="5052" y="0"/>
                  </a:lnTo>
                  <a:lnTo>
                    <a:pt x="5048" y="0"/>
                  </a:lnTo>
                  <a:close/>
                  <a:moveTo>
                    <a:pt x="5099" y="0"/>
                  </a:moveTo>
                  <a:lnTo>
                    <a:pt x="3522" y="4324"/>
                  </a:lnTo>
                  <a:lnTo>
                    <a:pt x="3526" y="4324"/>
                  </a:lnTo>
                  <a:lnTo>
                    <a:pt x="5103" y="0"/>
                  </a:lnTo>
                  <a:lnTo>
                    <a:pt x="5099" y="0"/>
                  </a:lnTo>
                  <a:close/>
                  <a:moveTo>
                    <a:pt x="5150" y="0"/>
                  </a:moveTo>
                  <a:lnTo>
                    <a:pt x="3574" y="4324"/>
                  </a:lnTo>
                  <a:lnTo>
                    <a:pt x="3577" y="4324"/>
                  </a:lnTo>
                  <a:lnTo>
                    <a:pt x="5154" y="0"/>
                  </a:lnTo>
                  <a:lnTo>
                    <a:pt x="5150" y="0"/>
                  </a:lnTo>
                  <a:close/>
                  <a:moveTo>
                    <a:pt x="5201" y="0"/>
                  </a:moveTo>
                  <a:lnTo>
                    <a:pt x="3625" y="4324"/>
                  </a:lnTo>
                  <a:lnTo>
                    <a:pt x="3628" y="4324"/>
                  </a:lnTo>
                  <a:lnTo>
                    <a:pt x="5205" y="0"/>
                  </a:lnTo>
                  <a:lnTo>
                    <a:pt x="5201" y="0"/>
                  </a:lnTo>
                  <a:close/>
                  <a:moveTo>
                    <a:pt x="5252" y="0"/>
                  </a:moveTo>
                  <a:lnTo>
                    <a:pt x="3676" y="4324"/>
                  </a:lnTo>
                  <a:lnTo>
                    <a:pt x="3679" y="4324"/>
                  </a:lnTo>
                  <a:lnTo>
                    <a:pt x="5256" y="0"/>
                  </a:lnTo>
                  <a:lnTo>
                    <a:pt x="5252" y="0"/>
                  </a:lnTo>
                  <a:close/>
                  <a:moveTo>
                    <a:pt x="5304" y="0"/>
                  </a:moveTo>
                  <a:lnTo>
                    <a:pt x="3727" y="4324"/>
                  </a:lnTo>
                  <a:lnTo>
                    <a:pt x="3730" y="4324"/>
                  </a:lnTo>
                  <a:lnTo>
                    <a:pt x="5307" y="0"/>
                  </a:lnTo>
                  <a:lnTo>
                    <a:pt x="5304" y="0"/>
                  </a:lnTo>
                  <a:close/>
                  <a:moveTo>
                    <a:pt x="5355" y="0"/>
                  </a:moveTo>
                  <a:lnTo>
                    <a:pt x="3778" y="4324"/>
                  </a:lnTo>
                  <a:lnTo>
                    <a:pt x="3781" y="4324"/>
                  </a:lnTo>
                  <a:lnTo>
                    <a:pt x="5358" y="0"/>
                  </a:lnTo>
                  <a:lnTo>
                    <a:pt x="5355" y="0"/>
                  </a:lnTo>
                  <a:close/>
                  <a:moveTo>
                    <a:pt x="5406" y="0"/>
                  </a:moveTo>
                  <a:lnTo>
                    <a:pt x="3829" y="4324"/>
                  </a:lnTo>
                  <a:lnTo>
                    <a:pt x="3832" y="4324"/>
                  </a:lnTo>
                  <a:lnTo>
                    <a:pt x="5409" y="0"/>
                  </a:lnTo>
                  <a:lnTo>
                    <a:pt x="5406" y="0"/>
                  </a:lnTo>
                  <a:close/>
                  <a:moveTo>
                    <a:pt x="5457" y="0"/>
                  </a:moveTo>
                  <a:lnTo>
                    <a:pt x="3880" y="4324"/>
                  </a:lnTo>
                  <a:lnTo>
                    <a:pt x="3883" y="4324"/>
                  </a:lnTo>
                  <a:lnTo>
                    <a:pt x="5460" y="0"/>
                  </a:lnTo>
                  <a:lnTo>
                    <a:pt x="5457" y="0"/>
                  </a:lnTo>
                  <a:close/>
                  <a:moveTo>
                    <a:pt x="5508" y="0"/>
                  </a:moveTo>
                  <a:lnTo>
                    <a:pt x="3931" y="4324"/>
                  </a:lnTo>
                  <a:lnTo>
                    <a:pt x="3934" y="4324"/>
                  </a:lnTo>
                  <a:lnTo>
                    <a:pt x="5511" y="0"/>
                  </a:lnTo>
                  <a:lnTo>
                    <a:pt x="5508" y="0"/>
                  </a:lnTo>
                  <a:close/>
                  <a:moveTo>
                    <a:pt x="5559" y="0"/>
                  </a:moveTo>
                  <a:lnTo>
                    <a:pt x="3982" y="4324"/>
                  </a:lnTo>
                  <a:lnTo>
                    <a:pt x="3986" y="4324"/>
                  </a:lnTo>
                  <a:lnTo>
                    <a:pt x="5562" y="0"/>
                  </a:lnTo>
                  <a:lnTo>
                    <a:pt x="5559" y="0"/>
                  </a:lnTo>
                  <a:close/>
                  <a:moveTo>
                    <a:pt x="5610" y="0"/>
                  </a:moveTo>
                  <a:lnTo>
                    <a:pt x="4033" y="4324"/>
                  </a:lnTo>
                  <a:lnTo>
                    <a:pt x="4037" y="4324"/>
                  </a:lnTo>
                  <a:lnTo>
                    <a:pt x="5613" y="0"/>
                  </a:lnTo>
                  <a:lnTo>
                    <a:pt x="5610" y="0"/>
                  </a:lnTo>
                  <a:close/>
                  <a:moveTo>
                    <a:pt x="5661" y="0"/>
                  </a:moveTo>
                  <a:lnTo>
                    <a:pt x="4084" y="4324"/>
                  </a:lnTo>
                  <a:lnTo>
                    <a:pt x="4088" y="4324"/>
                  </a:lnTo>
                  <a:lnTo>
                    <a:pt x="5665" y="0"/>
                  </a:lnTo>
                  <a:lnTo>
                    <a:pt x="5661" y="0"/>
                  </a:lnTo>
                  <a:close/>
                  <a:moveTo>
                    <a:pt x="5712" y="0"/>
                  </a:moveTo>
                  <a:lnTo>
                    <a:pt x="4135" y="4324"/>
                  </a:lnTo>
                  <a:lnTo>
                    <a:pt x="4139" y="4324"/>
                  </a:lnTo>
                  <a:lnTo>
                    <a:pt x="5716" y="0"/>
                  </a:lnTo>
                  <a:lnTo>
                    <a:pt x="5712" y="0"/>
                  </a:lnTo>
                  <a:close/>
                  <a:moveTo>
                    <a:pt x="5762" y="0"/>
                  </a:moveTo>
                  <a:lnTo>
                    <a:pt x="4186" y="4324"/>
                  </a:lnTo>
                  <a:lnTo>
                    <a:pt x="4190" y="4324"/>
                  </a:lnTo>
                  <a:lnTo>
                    <a:pt x="5766" y="0"/>
                  </a:lnTo>
                  <a:lnTo>
                    <a:pt x="5762" y="0"/>
                  </a:lnTo>
                  <a:close/>
                  <a:moveTo>
                    <a:pt x="5813" y="0"/>
                  </a:moveTo>
                  <a:lnTo>
                    <a:pt x="4238" y="4324"/>
                  </a:lnTo>
                  <a:lnTo>
                    <a:pt x="4241" y="4324"/>
                  </a:lnTo>
                  <a:lnTo>
                    <a:pt x="5817" y="0"/>
                  </a:lnTo>
                  <a:lnTo>
                    <a:pt x="5813" y="0"/>
                  </a:lnTo>
                  <a:close/>
                  <a:moveTo>
                    <a:pt x="5864" y="0"/>
                  </a:moveTo>
                  <a:lnTo>
                    <a:pt x="4289" y="4324"/>
                  </a:lnTo>
                  <a:lnTo>
                    <a:pt x="4292" y="4324"/>
                  </a:lnTo>
                  <a:lnTo>
                    <a:pt x="5868" y="0"/>
                  </a:lnTo>
                  <a:lnTo>
                    <a:pt x="5864" y="0"/>
                  </a:lnTo>
                  <a:close/>
                  <a:moveTo>
                    <a:pt x="5915" y="0"/>
                  </a:moveTo>
                  <a:lnTo>
                    <a:pt x="4340" y="4324"/>
                  </a:lnTo>
                  <a:lnTo>
                    <a:pt x="4343" y="4324"/>
                  </a:lnTo>
                  <a:lnTo>
                    <a:pt x="5919" y="0"/>
                  </a:lnTo>
                  <a:lnTo>
                    <a:pt x="5915" y="0"/>
                  </a:lnTo>
                  <a:close/>
                  <a:moveTo>
                    <a:pt x="5967" y="0"/>
                  </a:moveTo>
                  <a:lnTo>
                    <a:pt x="4391" y="4324"/>
                  </a:lnTo>
                  <a:lnTo>
                    <a:pt x="4394" y="4324"/>
                  </a:lnTo>
                  <a:lnTo>
                    <a:pt x="5970" y="0"/>
                  </a:lnTo>
                  <a:lnTo>
                    <a:pt x="5967" y="0"/>
                  </a:lnTo>
                  <a:close/>
                  <a:moveTo>
                    <a:pt x="6018" y="0"/>
                  </a:moveTo>
                  <a:lnTo>
                    <a:pt x="4442" y="4324"/>
                  </a:lnTo>
                  <a:lnTo>
                    <a:pt x="4445" y="4324"/>
                  </a:lnTo>
                  <a:lnTo>
                    <a:pt x="6021" y="0"/>
                  </a:lnTo>
                  <a:lnTo>
                    <a:pt x="6018" y="0"/>
                  </a:lnTo>
                  <a:close/>
                  <a:moveTo>
                    <a:pt x="6069" y="0"/>
                  </a:moveTo>
                  <a:lnTo>
                    <a:pt x="4493" y="4324"/>
                  </a:lnTo>
                  <a:lnTo>
                    <a:pt x="4496" y="4324"/>
                  </a:lnTo>
                  <a:lnTo>
                    <a:pt x="6072" y="0"/>
                  </a:lnTo>
                  <a:lnTo>
                    <a:pt x="6069" y="0"/>
                  </a:lnTo>
                  <a:close/>
                  <a:moveTo>
                    <a:pt x="6120" y="0"/>
                  </a:moveTo>
                  <a:lnTo>
                    <a:pt x="4544" y="4324"/>
                  </a:lnTo>
                  <a:lnTo>
                    <a:pt x="4547" y="4324"/>
                  </a:lnTo>
                  <a:lnTo>
                    <a:pt x="6123" y="0"/>
                  </a:lnTo>
                  <a:lnTo>
                    <a:pt x="6120" y="0"/>
                  </a:lnTo>
                  <a:close/>
                  <a:moveTo>
                    <a:pt x="6171" y="0"/>
                  </a:moveTo>
                  <a:lnTo>
                    <a:pt x="4595" y="4324"/>
                  </a:lnTo>
                  <a:lnTo>
                    <a:pt x="4599" y="4324"/>
                  </a:lnTo>
                  <a:lnTo>
                    <a:pt x="6174" y="0"/>
                  </a:lnTo>
                  <a:lnTo>
                    <a:pt x="6171" y="0"/>
                  </a:lnTo>
                  <a:close/>
                  <a:moveTo>
                    <a:pt x="6222" y="0"/>
                  </a:moveTo>
                  <a:lnTo>
                    <a:pt x="4646" y="4324"/>
                  </a:lnTo>
                  <a:lnTo>
                    <a:pt x="4650" y="4324"/>
                  </a:lnTo>
                  <a:lnTo>
                    <a:pt x="6225" y="0"/>
                  </a:lnTo>
                  <a:lnTo>
                    <a:pt x="6222" y="0"/>
                  </a:lnTo>
                  <a:close/>
                  <a:moveTo>
                    <a:pt x="6273" y="0"/>
                  </a:moveTo>
                  <a:lnTo>
                    <a:pt x="4697" y="4324"/>
                  </a:lnTo>
                  <a:lnTo>
                    <a:pt x="4701" y="4324"/>
                  </a:lnTo>
                  <a:lnTo>
                    <a:pt x="6276" y="0"/>
                  </a:lnTo>
                  <a:lnTo>
                    <a:pt x="6273" y="0"/>
                  </a:lnTo>
                  <a:close/>
                  <a:moveTo>
                    <a:pt x="6324" y="0"/>
                  </a:moveTo>
                  <a:lnTo>
                    <a:pt x="4748" y="4324"/>
                  </a:lnTo>
                  <a:lnTo>
                    <a:pt x="4752" y="4324"/>
                  </a:lnTo>
                  <a:lnTo>
                    <a:pt x="6328" y="0"/>
                  </a:lnTo>
                  <a:lnTo>
                    <a:pt x="6324" y="0"/>
                  </a:lnTo>
                  <a:close/>
                  <a:moveTo>
                    <a:pt x="6375" y="0"/>
                  </a:moveTo>
                  <a:lnTo>
                    <a:pt x="4799" y="4324"/>
                  </a:lnTo>
                  <a:lnTo>
                    <a:pt x="4803" y="4324"/>
                  </a:lnTo>
                  <a:lnTo>
                    <a:pt x="6379" y="0"/>
                  </a:lnTo>
                  <a:lnTo>
                    <a:pt x="6375" y="0"/>
                  </a:lnTo>
                  <a:close/>
                  <a:moveTo>
                    <a:pt x="6426" y="0"/>
                  </a:moveTo>
                  <a:lnTo>
                    <a:pt x="4850" y="4324"/>
                  </a:lnTo>
                  <a:lnTo>
                    <a:pt x="4854" y="4324"/>
                  </a:lnTo>
                  <a:lnTo>
                    <a:pt x="6430" y="0"/>
                  </a:lnTo>
                  <a:lnTo>
                    <a:pt x="6426" y="0"/>
                  </a:lnTo>
                  <a:close/>
                  <a:moveTo>
                    <a:pt x="6477" y="0"/>
                  </a:moveTo>
                  <a:lnTo>
                    <a:pt x="4902" y="4324"/>
                  </a:lnTo>
                  <a:lnTo>
                    <a:pt x="4905" y="4324"/>
                  </a:lnTo>
                  <a:lnTo>
                    <a:pt x="6481" y="0"/>
                  </a:lnTo>
                  <a:lnTo>
                    <a:pt x="6477" y="0"/>
                  </a:lnTo>
                  <a:close/>
                  <a:moveTo>
                    <a:pt x="6528" y="0"/>
                  </a:moveTo>
                  <a:lnTo>
                    <a:pt x="4953" y="4324"/>
                  </a:lnTo>
                  <a:lnTo>
                    <a:pt x="4956" y="4324"/>
                  </a:lnTo>
                  <a:lnTo>
                    <a:pt x="6532" y="0"/>
                  </a:lnTo>
                  <a:lnTo>
                    <a:pt x="6528" y="0"/>
                  </a:lnTo>
                  <a:close/>
                  <a:moveTo>
                    <a:pt x="6283" y="4324"/>
                  </a:moveTo>
                  <a:lnTo>
                    <a:pt x="7678" y="498"/>
                  </a:lnTo>
                  <a:lnTo>
                    <a:pt x="7678" y="489"/>
                  </a:lnTo>
                  <a:lnTo>
                    <a:pt x="6280" y="4324"/>
                  </a:lnTo>
                  <a:lnTo>
                    <a:pt x="6283" y="4324"/>
                  </a:lnTo>
                  <a:close/>
                  <a:moveTo>
                    <a:pt x="6334" y="4324"/>
                  </a:moveTo>
                  <a:lnTo>
                    <a:pt x="7678" y="639"/>
                  </a:lnTo>
                  <a:lnTo>
                    <a:pt x="7678" y="630"/>
                  </a:lnTo>
                  <a:lnTo>
                    <a:pt x="6331" y="4324"/>
                  </a:lnTo>
                  <a:lnTo>
                    <a:pt x="6334" y="4324"/>
                  </a:lnTo>
                  <a:close/>
                  <a:moveTo>
                    <a:pt x="6385" y="4324"/>
                  </a:moveTo>
                  <a:lnTo>
                    <a:pt x="7678" y="779"/>
                  </a:lnTo>
                  <a:lnTo>
                    <a:pt x="7678" y="770"/>
                  </a:lnTo>
                  <a:lnTo>
                    <a:pt x="6382" y="4324"/>
                  </a:lnTo>
                  <a:lnTo>
                    <a:pt x="6385" y="4324"/>
                  </a:lnTo>
                  <a:close/>
                  <a:moveTo>
                    <a:pt x="6436" y="4324"/>
                  </a:moveTo>
                  <a:lnTo>
                    <a:pt x="7678" y="919"/>
                  </a:lnTo>
                  <a:lnTo>
                    <a:pt x="7678" y="910"/>
                  </a:lnTo>
                  <a:lnTo>
                    <a:pt x="6433" y="4324"/>
                  </a:lnTo>
                  <a:lnTo>
                    <a:pt x="6436" y="4324"/>
                  </a:lnTo>
                  <a:close/>
                  <a:moveTo>
                    <a:pt x="6487" y="4324"/>
                  </a:moveTo>
                  <a:lnTo>
                    <a:pt x="7678" y="1059"/>
                  </a:lnTo>
                  <a:lnTo>
                    <a:pt x="7678" y="1050"/>
                  </a:lnTo>
                  <a:lnTo>
                    <a:pt x="6484" y="4324"/>
                  </a:lnTo>
                  <a:lnTo>
                    <a:pt x="6487" y="4324"/>
                  </a:lnTo>
                  <a:close/>
                  <a:moveTo>
                    <a:pt x="6539" y="4324"/>
                  </a:moveTo>
                  <a:lnTo>
                    <a:pt x="7678" y="1199"/>
                  </a:lnTo>
                  <a:lnTo>
                    <a:pt x="7678" y="1190"/>
                  </a:lnTo>
                  <a:lnTo>
                    <a:pt x="6535" y="4324"/>
                  </a:lnTo>
                  <a:lnTo>
                    <a:pt x="6539" y="4324"/>
                  </a:lnTo>
                  <a:close/>
                  <a:moveTo>
                    <a:pt x="6590" y="4324"/>
                  </a:moveTo>
                  <a:lnTo>
                    <a:pt x="7678" y="1339"/>
                  </a:lnTo>
                  <a:lnTo>
                    <a:pt x="7678" y="1330"/>
                  </a:lnTo>
                  <a:lnTo>
                    <a:pt x="6586" y="4324"/>
                  </a:lnTo>
                  <a:lnTo>
                    <a:pt x="6590" y="4324"/>
                  </a:lnTo>
                  <a:close/>
                  <a:moveTo>
                    <a:pt x="6641" y="4324"/>
                  </a:moveTo>
                  <a:lnTo>
                    <a:pt x="7678" y="1479"/>
                  </a:lnTo>
                  <a:lnTo>
                    <a:pt x="7678" y="1470"/>
                  </a:lnTo>
                  <a:lnTo>
                    <a:pt x="6637" y="4324"/>
                  </a:lnTo>
                  <a:lnTo>
                    <a:pt x="6641" y="4324"/>
                  </a:lnTo>
                  <a:close/>
                  <a:moveTo>
                    <a:pt x="6692" y="4324"/>
                  </a:moveTo>
                  <a:lnTo>
                    <a:pt x="7678" y="1619"/>
                  </a:lnTo>
                  <a:lnTo>
                    <a:pt x="7678" y="1610"/>
                  </a:lnTo>
                  <a:lnTo>
                    <a:pt x="6688" y="4324"/>
                  </a:lnTo>
                  <a:lnTo>
                    <a:pt x="6692" y="4324"/>
                  </a:lnTo>
                  <a:close/>
                  <a:moveTo>
                    <a:pt x="6743" y="4324"/>
                  </a:moveTo>
                  <a:lnTo>
                    <a:pt x="7678" y="1760"/>
                  </a:lnTo>
                  <a:lnTo>
                    <a:pt x="7678" y="1751"/>
                  </a:lnTo>
                  <a:lnTo>
                    <a:pt x="6739" y="4324"/>
                  </a:lnTo>
                  <a:lnTo>
                    <a:pt x="6743" y="4324"/>
                  </a:lnTo>
                  <a:close/>
                  <a:moveTo>
                    <a:pt x="6794" y="4324"/>
                  </a:moveTo>
                  <a:lnTo>
                    <a:pt x="7678" y="1900"/>
                  </a:lnTo>
                  <a:lnTo>
                    <a:pt x="7678" y="1890"/>
                  </a:lnTo>
                  <a:lnTo>
                    <a:pt x="6791" y="4324"/>
                  </a:lnTo>
                  <a:lnTo>
                    <a:pt x="6794" y="4324"/>
                  </a:lnTo>
                  <a:close/>
                  <a:moveTo>
                    <a:pt x="6845" y="4324"/>
                  </a:moveTo>
                  <a:lnTo>
                    <a:pt x="7678" y="2040"/>
                  </a:lnTo>
                  <a:lnTo>
                    <a:pt x="7678" y="2030"/>
                  </a:lnTo>
                  <a:lnTo>
                    <a:pt x="6842" y="4324"/>
                  </a:lnTo>
                  <a:lnTo>
                    <a:pt x="6845" y="4324"/>
                  </a:lnTo>
                  <a:close/>
                  <a:moveTo>
                    <a:pt x="6896" y="4324"/>
                  </a:moveTo>
                  <a:lnTo>
                    <a:pt x="7678" y="2180"/>
                  </a:lnTo>
                  <a:lnTo>
                    <a:pt x="7678" y="2170"/>
                  </a:lnTo>
                  <a:lnTo>
                    <a:pt x="6893" y="4324"/>
                  </a:lnTo>
                  <a:lnTo>
                    <a:pt x="6896" y="4324"/>
                  </a:lnTo>
                  <a:close/>
                  <a:moveTo>
                    <a:pt x="6947" y="4324"/>
                  </a:moveTo>
                  <a:lnTo>
                    <a:pt x="7678" y="2320"/>
                  </a:lnTo>
                  <a:lnTo>
                    <a:pt x="7678" y="2310"/>
                  </a:lnTo>
                  <a:lnTo>
                    <a:pt x="6944" y="4324"/>
                  </a:lnTo>
                  <a:lnTo>
                    <a:pt x="6947" y="4324"/>
                  </a:lnTo>
                  <a:close/>
                  <a:moveTo>
                    <a:pt x="6998" y="4324"/>
                  </a:moveTo>
                  <a:lnTo>
                    <a:pt x="7678" y="2460"/>
                  </a:lnTo>
                  <a:lnTo>
                    <a:pt x="7678" y="2450"/>
                  </a:lnTo>
                  <a:lnTo>
                    <a:pt x="6995" y="4324"/>
                  </a:lnTo>
                  <a:lnTo>
                    <a:pt x="6998" y="4324"/>
                  </a:lnTo>
                  <a:close/>
                  <a:moveTo>
                    <a:pt x="7049" y="4324"/>
                  </a:moveTo>
                  <a:lnTo>
                    <a:pt x="7678" y="2600"/>
                  </a:lnTo>
                  <a:lnTo>
                    <a:pt x="7678" y="2590"/>
                  </a:lnTo>
                  <a:lnTo>
                    <a:pt x="7046" y="4324"/>
                  </a:lnTo>
                  <a:lnTo>
                    <a:pt x="7049" y="4324"/>
                  </a:lnTo>
                  <a:close/>
                  <a:moveTo>
                    <a:pt x="7100" y="4324"/>
                  </a:moveTo>
                  <a:lnTo>
                    <a:pt x="7678" y="2741"/>
                  </a:lnTo>
                  <a:lnTo>
                    <a:pt x="7678" y="2731"/>
                  </a:lnTo>
                  <a:lnTo>
                    <a:pt x="7097" y="4324"/>
                  </a:lnTo>
                  <a:lnTo>
                    <a:pt x="7100" y="4324"/>
                  </a:lnTo>
                  <a:close/>
                  <a:moveTo>
                    <a:pt x="7151" y="4324"/>
                  </a:moveTo>
                  <a:lnTo>
                    <a:pt x="7678" y="2880"/>
                  </a:lnTo>
                  <a:lnTo>
                    <a:pt x="7678" y="2871"/>
                  </a:lnTo>
                  <a:lnTo>
                    <a:pt x="7148" y="4324"/>
                  </a:lnTo>
                  <a:lnTo>
                    <a:pt x="7151" y="4324"/>
                  </a:lnTo>
                  <a:close/>
                  <a:moveTo>
                    <a:pt x="7203" y="4324"/>
                  </a:moveTo>
                  <a:lnTo>
                    <a:pt x="7678" y="3020"/>
                  </a:lnTo>
                  <a:lnTo>
                    <a:pt x="7678" y="3011"/>
                  </a:lnTo>
                  <a:lnTo>
                    <a:pt x="7199" y="4324"/>
                  </a:lnTo>
                  <a:lnTo>
                    <a:pt x="7203" y="4324"/>
                  </a:lnTo>
                  <a:close/>
                  <a:moveTo>
                    <a:pt x="7254" y="4324"/>
                  </a:moveTo>
                  <a:lnTo>
                    <a:pt x="7678" y="3160"/>
                  </a:lnTo>
                  <a:lnTo>
                    <a:pt x="7678" y="3151"/>
                  </a:lnTo>
                  <a:lnTo>
                    <a:pt x="7250" y="4324"/>
                  </a:lnTo>
                  <a:lnTo>
                    <a:pt x="7254" y="4324"/>
                  </a:lnTo>
                  <a:close/>
                  <a:moveTo>
                    <a:pt x="7305" y="4324"/>
                  </a:moveTo>
                  <a:lnTo>
                    <a:pt x="7678" y="3300"/>
                  </a:lnTo>
                  <a:lnTo>
                    <a:pt x="7678" y="3291"/>
                  </a:lnTo>
                  <a:lnTo>
                    <a:pt x="7301" y="4324"/>
                  </a:lnTo>
                  <a:lnTo>
                    <a:pt x="7305" y="4324"/>
                  </a:lnTo>
                  <a:close/>
                  <a:moveTo>
                    <a:pt x="7356" y="4324"/>
                  </a:moveTo>
                  <a:lnTo>
                    <a:pt x="7678" y="3440"/>
                  </a:lnTo>
                  <a:lnTo>
                    <a:pt x="7678" y="3431"/>
                  </a:lnTo>
                  <a:lnTo>
                    <a:pt x="7352" y="4324"/>
                  </a:lnTo>
                  <a:lnTo>
                    <a:pt x="7356" y="4324"/>
                  </a:lnTo>
                  <a:close/>
                  <a:moveTo>
                    <a:pt x="7407" y="4324"/>
                  </a:moveTo>
                  <a:lnTo>
                    <a:pt x="7678" y="3580"/>
                  </a:lnTo>
                  <a:lnTo>
                    <a:pt x="7678" y="3571"/>
                  </a:lnTo>
                  <a:lnTo>
                    <a:pt x="7403" y="4324"/>
                  </a:lnTo>
                  <a:lnTo>
                    <a:pt x="7407" y="4324"/>
                  </a:lnTo>
                  <a:close/>
                  <a:moveTo>
                    <a:pt x="7458" y="4324"/>
                  </a:moveTo>
                  <a:lnTo>
                    <a:pt x="7678" y="3720"/>
                  </a:lnTo>
                  <a:lnTo>
                    <a:pt x="7678" y="3711"/>
                  </a:lnTo>
                  <a:lnTo>
                    <a:pt x="7455" y="4324"/>
                  </a:lnTo>
                  <a:lnTo>
                    <a:pt x="7458" y="4324"/>
                  </a:lnTo>
                  <a:close/>
                  <a:moveTo>
                    <a:pt x="7509" y="4324"/>
                  </a:moveTo>
                  <a:lnTo>
                    <a:pt x="7678" y="3861"/>
                  </a:lnTo>
                  <a:lnTo>
                    <a:pt x="7678" y="3852"/>
                  </a:lnTo>
                  <a:lnTo>
                    <a:pt x="7506" y="4324"/>
                  </a:lnTo>
                  <a:lnTo>
                    <a:pt x="7509" y="4324"/>
                  </a:lnTo>
                  <a:close/>
                  <a:moveTo>
                    <a:pt x="7560" y="4324"/>
                  </a:moveTo>
                  <a:lnTo>
                    <a:pt x="7678" y="4001"/>
                  </a:lnTo>
                  <a:lnTo>
                    <a:pt x="7678" y="3992"/>
                  </a:lnTo>
                  <a:lnTo>
                    <a:pt x="7557" y="4324"/>
                  </a:lnTo>
                  <a:lnTo>
                    <a:pt x="7560" y="4324"/>
                  </a:lnTo>
                  <a:close/>
                  <a:moveTo>
                    <a:pt x="7611" y="4324"/>
                  </a:moveTo>
                  <a:lnTo>
                    <a:pt x="7678" y="4141"/>
                  </a:lnTo>
                  <a:lnTo>
                    <a:pt x="7678" y="4132"/>
                  </a:lnTo>
                  <a:lnTo>
                    <a:pt x="7608" y="4324"/>
                  </a:lnTo>
                  <a:lnTo>
                    <a:pt x="7611" y="4324"/>
                  </a:lnTo>
                  <a:close/>
                  <a:moveTo>
                    <a:pt x="7662" y="4324"/>
                  </a:moveTo>
                  <a:lnTo>
                    <a:pt x="7678" y="4281"/>
                  </a:lnTo>
                  <a:lnTo>
                    <a:pt x="7678" y="4272"/>
                  </a:lnTo>
                  <a:lnTo>
                    <a:pt x="7659" y="4324"/>
                  </a:lnTo>
                  <a:lnTo>
                    <a:pt x="7662" y="4324"/>
                  </a:ln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Rectangle 9">
              <a:extLst>
                <a:ext uri="{FF2B5EF4-FFF2-40B4-BE49-F238E27FC236}">
                  <a16:creationId xmlns:a16="http://schemas.microsoft.com/office/drawing/2014/main" id="{88E05693-CAC3-4D6A-A72E-2A410DC55C0C}"/>
                </a:ext>
              </a:extLst>
            </p:cNvPr>
            <p:cNvSpPr/>
            <p:nvPr userDrawn="1"/>
          </p:nvSpPr>
          <p:spPr>
            <a:xfrm>
              <a:off x="346668" y="381000"/>
              <a:ext cx="11435024" cy="5849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A9578B5F-2C11-9848-B79D-B1F72D7AEFC5}"/>
              </a:ext>
            </a:extLst>
          </p:cNvPr>
          <p:cNvSpPr>
            <a:spLocks noGrp="1"/>
          </p:cNvSpPr>
          <p:nvPr>
            <p:ph type="pic" sz="quarter" idx="10" hasCustomPrompt="1"/>
          </p:nvPr>
        </p:nvSpPr>
        <p:spPr>
          <a:xfrm>
            <a:off x="346668" y="382588"/>
            <a:ext cx="11435024" cy="5848350"/>
          </a:xfrm>
          <a:prstGeom prst="rect">
            <a:avLst/>
          </a:prstGeom>
        </p:spPr>
        <p:txBody>
          <a:bodyPr/>
          <a:lstStyle>
            <a:lvl1pPr marL="0" indent="0" algn="ctr">
              <a:lnSpc>
                <a:spcPct val="85000"/>
              </a:lnSpc>
              <a:spcBef>
                <a:spcPts val="0"/>
              </a:spcBef>
              <a:buNone/>
              <a:defRPr>
                <a:solidFill>
                  <a:schemeClr val="accent2"/>
                </a:solidFill>
              </a:defRPr>
            </a:lvl1pPr>
          </a:lstStyle>
          <a:p>
            <a:r>
              <a:rPr lang="en-US" dirty="0"/>
              <a:t>Go to Insert &gt; Pictures and select picture file. </a:t>
            </a:r>
            <a:br>
              <a:rPr lang="en-US" dirty="0"/>
            </a:br>
            <a:r>
              <a:rPr lang="en-US" dirty="0"/>
              <a:t>On Mac: Set transparency to 50%. </a:t>
            </a:r>
            <a:br>
              <a:rPr lang="en-US" dirty="0"/>
            </a:br>
            <a:r>
              <a:rPr lang="en-US" dirty="0"/>
              <a:t>On PC: Use Format Painter to transfer transparency </a:t>
            </a:r>
            <a:br>
              <a:rPr lang="en-US" dirty="0"/>
            </a:br>
            <a:r>
              <a:rPr lang="en-US" dirty="0"/>
              <a:t>from example image on slide 2 of this template.</a:t>
            </a:r>
          </a:p>
        </p:txBody>
      </p:sp>
      <p:cxnSp>
        <p:nvCxnSpPr>
          <p:cNvPr id="30" name="Straight Connector 29">
            <a:extLst>
              <a:ext uri="{FF2B5EF4-FFF2-40B4-BE49-F238E27FC236}">
                <a16:creationId xmlns:a16="http://schemas.microsoft.com/office/drawing/2014/main" id="{53FCBB03-4949-2C46-A84A-83F9A2BB5BA1}"/>
              </a:ext>
            </a:extLst>
          </p:cNvPr>
          <p:cNvCxnSpPr>
            <a:cxnSpLocks/>
          </p:cNvCxnSpPr>
          <p:nvPr/>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pic>
        <p:nvPicPr>
          <p:cNvPr id="20" name="Picture 19">
            <a:extLst>
              <a:ext uri="{FF2B5EF4-FFF2-40B4-BE49-F238E27FC236}">
                <a16:creationId xmlns:a16="http://schemas.microsoft.com/office/drawing/2014/main" id="{FFD75BD8-BED2-4018-8831-227788DBD06A}"/>
              </a:ext>
            </a:extLst>
          </p:cNvPr>
          <p:cNvPicPr>
            <a:picLocks noChangeAspect="1"/>
          </p:cNvPicPr>
          <p:nvPr/>
        </p:nvPicPr>
        <p:blipFill>
          <a:blip r:embed="rId2"/>
          <a:stretch>
            <a:fillRect/>
          </a:stretch>
        </p:blipFill>
        <p:spPr>
          <a:xfrm>
            <a:off x="384510" y="6343470"/>
            <a:ext cx="2788920" cy="392188"/>
          </a:xfrm>
          <a:prstGeom prst="rect">
            <a:avLst/>
          </a:prstGeom>
        </p:spPr>
      </p:pic>
      <p:cxnSp>
        <p:nvCxnSpPr>
          <p:cNvPr id="13" name="Straight Connector 12">
            <a:extLst>
              <a:ext uri="{FF2B5EF4-FFF2-40B4-BE49-F238E27FC236}">
                <a16:creationId xmlns:a16="http://schemas.microsoft.com/office/drawing/2014/main" id="{A7543381-295A-4452-B9A3-6CB7FD08DB22}"/>
              </a:ext>
            </a:extLst>
          </p:cNvPr>
          <p:cNvCxnSpPr>
            <a:cxnSpLocks/>
          </p:cNvCxnSpPr>
          <p:nvPr userDrawn="1"/>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pic>
        <p:nvPicPr>
          <p:cNvPr id="16" name="Picture 15">
            <a:extLst>
              <a:ext uri="{FF2B5EF4-FFF2-40B4-BE49-F238E27FC236}">
                <a16:creationId xmlns:a16="http://schemas.microsoft.com/office/drawing/2014/main" id="{71C66F95-BD2D-4776-BC5D-9751A518E6EC}"/>
              </a:ext>
            </a:extLst>
          </p:cNvPr>
          <p:cNvPicPr>
            <a:picLocks noChangeAspect="1"/>
          </p:cNvPicPr>
          <p:nvPr userDrawn="1"/>
        </p:nvPicPr>
        <p:blipFill>
          <a:blip r:embed="rId2"/>
          <a:stretch>
            <a:fillRect/>
          </a:stretch>
        </p:blipFill>
        <p:spPr>
          <a:xfrm>
            <a:off x="384510" y="6343470"/>
            <a:ext cx="2788920" cy="392188"/>
          </a:xfrm>
          <a:prstGeom prst="rect">
            <a:avLst/>
          </a:prstGeom>
        </p:spPr>
      </p:pic>
      <p:sp>
        <p:nvSpPr>
          <p:cNvPr id="14" name="Title 1">
            <a:extLst>
              <a:ext uri="{FF2B5EF4-FFF2-40B4-BE49-F238E27FC236}">
                <a16:creationId xmlns:a16="http://schemas.microsoft.com/office/drawing/2014/main" id="{E0C92C78-E62E-BC49-B650-548A8017DEF3}"/>
              </a:ext>
            </a:extLst>
          </p:cNvPr>
          <p:cNvSpPr>
            <a:spLocks noGrp="1"/>
          </p:cNvSpPr>
          <p:nvPr>
            <p:ph type="ctrTitle" hasCustomPrompt="1"/>
          </p:nvPr>
        </p:nvSpPr>
        <p:spPr>
          <a:xfrm>
            <a:off x="719702" y="1384706"/>
            <a:ext cx="10515600" cy="2014537"/>
          </a:xfrm>
          <a:prstGeom prst="rect">
            <a:avLst/>
          </a:prstGeom>
        </p:spPr>
        <p:txBody>
          <a:bodyPr lIns="0" rIns="0" anchor="b"/>
          <a:lstStyle>
            <a:lvl1pPr algn="l">
              <a:lnSpc>
                <a:spcPct val="65000"/>
              </a:lnSpc>
              <a:defRPr sz="6000" b="1" i="0" cap="all" baseline="0">
                <a:solidFill>
                  <a:schemeClr val="bg1"/>
                </a:solidFill>
                <a:latin typeface="Franklin Gothic Heavy" panose="020B0603020102020204" pitchFamily="34" charset="0"/>
                <a:ea typeface="Tahoma" panose="020B0604030504040204" pitchFamily="34" charset="0"/>
                <a:cs typeface="Tahoma" panose="020B0604030504040204" pitchFamily="34" charset="0"/>
              </a:defRPr>
            </a:lvl1pPr>
          </a:lstStyle>
          <a:p>
            <a:r>
              <a:rPr lang="en-US" dirty="0"/>
              <a:t>MASTER TITLE </a:t>
            </a:r>
            <a:br>
              <a:rPr lang="en-US" dirty="0"/>
            </a:br>
            <a:r>
              <a:rPr lang="en-US" dirty="0"/>
              <a:t>SLIDE STYLE w/ image</a:t>
            </a:r>
          </a:p>
        </p:txBody>
      </p:sp>
      <p:pic>
        <p:nvPicPr>
          <p:cNvPr id="15" name="Picture 14">
            <a:extLst>
              <a:ext uri="{FF2B5EF4-FFF2-40B4-BE49-F238E27FC236}">
                <a16:creationId xmlns:a16="http://schemas.microsoft.com/office/drawing/2014/main" id="{F114FBCE-07F0-564C-AF72-CFB5912CB3FE}"/>
              </a:ext>
            </a:extLst>
          </p:cNvPr>
          <p:cNvPicPr>
            <a:picLocks noChangeAspect="1"/>
          </p:cNvPicPr>
          <p:nvPr userDrawn="1"/>
        </p:nvPicPr>
        <p:blipFill>
          <a:blip r:embed="rId3"/>
          <a:stretch>
            <a:fillRect/>
          </a:stretch>
        </p:blipFill>
        <p:spPr>
          <a:xfrm>
            <a:off x="719702" y="3399501"/>
            <a:ext cx="1209208" cy="870898"/>
          </a:xfrm>
          <a:prstGeom prst="rect">
            <a:avLst/>
          </a:prstGeom>
        </p:spPr>
      </p:pic>
      <p:sp>
        <p:nvSpPr>
          <p:cNvPr id="17" name="Text Placeholder 5">
            <a:extLst>
              <a:ext uri="{FF2B5EF4-FFF2-40B4-BE49-F238E27FC236}">
                <a16:creationId xmlns:a16="http://schemas.microsoft.com/office/drawing/2014/main" id="{03964729-C203-3344-86EC-DECED1EFCC90}"/>
              </a:ext>
            </a:extLst>
          </p:cNvPr>
          <p:cNvSpPr>
            <a:spLocks noGrp="1"/>
          </p:cNvSpPr>
          <p:nvPr>
            <p:ph type="body" sz="quarter" idx="11" hasCustomPrompt="1"/>
          </p:nvPr>
        </p:nvSpPr>
        <p:spPr>
          <a:xfrm>
            <a:off x="720176" y="5014082"/>
            <a:ext cx="3544888" cy="225083"/>
          </a:xfrm>
          <a:prstGeom prst="rect">
            <a:avLst/>
          </a:prstGeom>
        </p:spPr>
        <p:txBody>
          <a:bodyPr lIns="0" rIns="0"/>
          <a:lstStyle>
            <a:lvl1pPr marL="0" indent="0">
              <a:buNone/>
              <a:defRPr sz="1600">
                <a:solidFill>
                  <a:schemeClr val="bg1"/>
                </a:solidFill>
                <a:latin typeface="+mn-lt"/>
              </a:defRPr>
            </a:lvl1pPr>
          </a:lstStyle>
          <a:p>
            <a:r>
              <a:rPr lang="en-US" dirty="0"/>
              <a:t>Presenter Name</a:t>
            </a:r>
          </a:p>
        </p:txBody>
      </p:sp>
      <p:sp>
        <p:nvSpPr>
          <p:cNvPr id="18" name="Text Placeholder 6">
            <a:extLst>
              <a:ext uri="{FF2B5EF4-FFF2-40B4-BE49-F238E27FC236}">
                <a16:creationId xmlns:a16="http://schemas.microsoft.com/office/drawing/2014/main" id="{787C45D3-75F9-7B4F-B7C0-F5C4D18A0023}"/>
              </a:ext>
            </a:extLst>
          </p:cNvPr>
          <p:cNvSpPr>
            <a:spLocks noGrp="1"/>
          </p:cNvSpPr>
          <p:nvPr>
            <p:ph type="body" sz="quarter" idx="12" hasCustomPrompt="1"/>
          </p:nvPr>
        </p:nvSpPr>
        <p:spPr>
          <a:xfrm>
            <a:off x="719702" y="5219555"/>
            <a:ext cx="3545361" cy="264283"/>
          </a:xfrm>
          <a:prstGeom prst="rect">
            <a:avLst/>
          </a:prstGeom>
        </p:spPr>
        <p:txBody>
          <a:bodyPr lIns="0" rIns="0"/>
          <a:lstStyle>
            <a:lvl1pPr marL="0" indent="0">
              <a:buNone/>
              <a:defRPr sz="1600">
                <a:solidFill>
                  <a:schemeClr val="bg1"/>
                </a:solidFill>
                <a:latin typeface="+mn-lt"/>
              </a:defRPr>
            </a:lvl1pPr>
          </a:lstStyle>
          <a:p>
            <a:r>
              <a:rPr lang="en-US" dirty="0"/>
              <a:t>Presenter Title</a:t>
            </a:r>
          </a:p>
        </p:txBody>
      </p:sp>
      <p:sp>
        <p:nvSpPr>
          <p:cNvPr id="21" name="Text Placeholder 7">
            <a:extLst>
              <a:ext uri="{FF2B5EF4-FFF2-40B4-BE49-F238E27FC236}">
                <a16:creationId xmlns:a16="http://schemas.microsoft.com/office/drawing/2014/main" id="{E2108129-156C-824A-8480-3C9FD221CC5F}"/>
              </a:ext>
            </a:extLst>
          </p:cNvPr>
          <p:cNvSpPr>
            <a:spLocks noGrp="1"/>
          </p:cNvSpPr>
          <p:nvPr>
            <p:ph type="body" sz="quarter" idx="13" hasCustomPrompt="1"/>
          </p:nvPr>
        </p:nvSpPr>
        <p:spPr>
          <a:xfrm>
            <a:off x="719702" y="5430845"/>
            <a:ext cx="3545361" cy="264283"/>
          </a:xfrm>
          <a:prstGeom prst="rect">
            <a:avLst/>
          </a:prstGeom>
        </p:spPr>
        <p:txBody>
          <a:bodyPr lIns="0" rIns="0"/>
          <a:lstStyle>
            <a:lvl1pPr marL="0" indent="0">
              <a:buNone/>
              <a:defRPr sz="1600">
                <a:solidFill>
                  <a:schemeClr val="bg1"/>
                </a:solidFill>
                <a:latin typeface="+mn-lt"/>
              </a:defRPr>
            </a:lvl1pPr>
          </a:lstStyle>
          <a:p>
            <a:r>
              <a:rPr lang="en-US" dirty="0"/>
              <a:t>Presented to Lorem Ipsum</a:t>
            </a:r>
          </a:p>
        </p:txBody>
      </p:sp>
      <p:sp>
        <p:nvSpPr>
          <p:cNvPr id="22" name="Text Placeholder 8">
            <a:extLst>
              <a:ext uri="{FF2B5EF4-FFF2-40B4-BE49-F238E27FC236}">
                <a16:creationId xmlns:a16="http://schemas.microsoft.com/office/drawing/2014/main" id="{9506257A-82F7-D44F-884F-6DA1FCEB823A}"/>
              </a:ext>
            </a:extLst>
          </p:cNvPr>
          <p:cNvSpPr>
            <a:spLocks noGrp="1"/>
          </p:cNvSpPr>
          <p:nvPr>
            <p:ph type="body" sz="quarter" idx="14" hasCustomPrompt="1"/>
          </p:nvPr>
        </p:nvSpPr>
        <p:spPr>
          <a:xfrm>
            <a:off x="719702" y="5662304"/>
            <a:ext cx="3545361" cy="290711"/>
          </a:xfrm>
          <a:prstGeom prst="rect">
            <a:avLst/>
          </a:prstGeom>
        </p:spPr>
        <p:txBody>
          <a:bodyPr lIns="0" rIns="0"/>
          <a:lstStyle>
            <a:lvl1pPr marL="0" indent="0">
              <a:buNone/>
              <a:defRPr sz="1600">
                <a:solidFill>
                  <a:schemeClr val="bg1"/>
                </a:solidFill>
                <a:latin typeface="+mn-lt"/>
              </a:defRPr>
            </a:lvl1pPr>
          </a:lstStyle>
          <a:p>
            <a:r>
              <a:rPr lang="en-US" dirty="0"/>
              <a:t>Date 00/00/00</a:t>
            </a:r>
          </a:p>
        </p:txBody>
      </p:sp>
    </p:spTree>
    <p:extLst>
      <p:ext uri="{BB962C8B-B14F-4D97-AF65-F5344CB8AC3E}">
        <p14:creationId xmlns:p14="http://schemas.microsoft.com/office/powerpoint/2010/main" val="2219561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ransition Slide">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920B55-A2F1-4879-9B41-31B442109CDF}"/>
              </a:ext>
            </a:extLst>
          </p:cNvPr>
          <p:cNvGrpSpPr/>
          <p:nvPr userDrawn="1"/>
        </p:nvGrpSpPr>
        <p:grpSpPr>
          <a:xfrm>
            <a:off x="1588" y="-3175"/>
            <a:ext cx="12188825" cy="6864350"/>
            <a:chOff x="1588" y="-3175"/>
            <a:chExt cx="12188825" cy="6864350"/>
          </a:xfrm>
        </p:grpSpPr>
        <p:sp>
          <p:nvSpPr>
            <p:cNvPr id="8" name="Freeform 859">
              <a:extLst>
                <a:ext uri="{FF2B5EF4-FFF2-40B4-BE49-F238E27FC236}">
                  <a16:creationId xmlns:a16="http://schemas.microsoft.com/office/drawing/2014/main" id="{4C448F17-3341-488D-92B3-103B6333CF14}"/>
                </a:ext>
              </a:extLst>
            </p:cNvPr>
            <p:cNvSpPr>
              <a:spLocks noEditPoints="1"/>
            </p:cNvSpPr>
            <p:nvPr userDrawn="1"/>
          </p:nvSpPr>
          <p:spPr bwMode="auto">
            <a:xfrm>
              <a:off x="1588" y="-3175"/>
              <a:ext cx="12188825" cy="6864350"/>
            </a:xfrm>
            <a:custGeom>
              <a:avLst/>
              <a:gdLst>
                <a:gd name="T0" fmla="*/ 146 w 7678"/>
                <a:gd name="T1" fmla="*/ 0 h 4324"/>
                <a:gd name="T2" fmla="*/ 299 w 7678"/>
                <a:gd name="T3" fmla="*/ 0 h 4324"/>
                <a:gd name="T4" fmla="*/ 452 w 7678"/>
                <a:gd name="T5" fmla="*/ 0 h 4324"/>
                <a:gd name="T6" fmla="*/ 1983 w 7678"/>
                <a:gd name="T7" fmla="*/ 0 h 4324"/>
                <a:gd name="T8" fmla="*/ 2188 w 7678"/>
                <a:gd name="T9" fmla="*/ 0 h 4324"/>
                <a:gd name="T10" fmla="*/ 2341 w 7678"/>
                <a:gd name="T11" fmla="*/ 0 h 4324"/>
                <a:gd name="T12" fmla="*/ 2494 w 7678"/>
                <a:gd name="T13" fmla="*/ 0 h 4324"/>
                <a:gd name="T14" fmla="*/ 2647 w 7678"/>
                <a:gd name="T15" fmla="*/ 0 h 4324"/>
                <a:gd name="T16" fmla="*/ 2801 w 7678"/>
                <a:gd name="T17" fmla="*/ 0 h 4324"/>
                <a:gd name="T18" fmla="*/ 2954 w 7678"/>
                <a:gd name="T19" fmla="*/ 0 h 4324"/>
                <a:gd name="T20" fmla="*/ 3107 w 7678"/>
                <a:gd name="T21" fmla="*/ 0 h 4324"/>
                <a:gd name="T22" fmla="*/ 3260 w 7678"/>
                <a:gd name="T23" fmla="*/ 0 h 4324"/>
                <a:gd name="T24" fmla="*/ 3414 w 7678"/>
                <a:gd name="T25" fmla="*/ 0 h 4324"/>
                <a:gd name="T26" fmla="*/ 3567 w 7678"/>
                <a:gd name="T27" fmla="*/ 0 h 4324"/>
                <a:gd name="T28" fmla="*/ 3720 w 7678"/>
                <a:gd name="T29" fmla="*/ 0 h 4324"/>
                <a:gd name="T30" fmla="*/ 3873 w 7678"/>
                <a:gd name="T31" fmla="*/ 0 h 4324"/>
                <a:gd name="T32" fmla="*/ 4027 w 7678"/>
                <a:gd name="T33" fmla="*/ 0 h 4324"/>
                <a:gd name="T34" fmla="*/ 4180 w 7678"/>
                <a:gd name="T35" fmla="*/ 0 h 4324"/>
                <a:gd name="T36" fmla="*/ 605 w 7678"/>
                <a:gd name="T37" fmla="*/ 0 h 4324"/>
                <a:gd name="T38" fmla="*/ 758 w 7678"/>
                <a:gd name="T39" fmla="*/ 0 h 4324"/>
                <a:gd name="T40" fmla="*/ 912 w 7678"/>
                <a:gd name="T41" fmla="*/ 0 h 4324"/>
                <a:gd name="T42" fmla="*/ 1065 w 7678"/>
                <a:gd name="T43" fmla="*/ 0 h 4324"/>
                <a:gd name="T44" fmla="*/ 1218 w 7678"/>
                <a:gd name="T45" fmla="*/ 0 h 4324"/>
                <a:gd name="T46" fmla="*/ 1371 w 7678"/>
                <a:gd name="T47" fmla="*/ 0 h 4324"/>
                <a:gd name="T48" fmla="*/ 1525 w 7678"/>
                <a:gd name="T49" fmla="*/ 0 h 4324"/>
                <a:gd name="T50" fmla="*/ 1681 w 7678"/>
                <a:gd name="T51" fmla="*/ 0 h 4324"/>
                <a:gd name="T52" fmla="*/ 1835 w 7678"/>
                <a:gd name="T53" fmla="*/ 0 h 4324"/>
                <a:gd name="T54" fmla="*/ 6634 w 7678"/>
                <a:gd name="T55" fmla="*/ 0 h 4324"/>
                <a:gd name="T56" fmla="*/ 6736 w 7678"/>
                <a:gd name="T57" fmla="*/ 0 h 4324"/>
                <a:gd name="T58" fmla="*/ 6889 w 7678"/>
                <a:gd name="T59" fmla="*/ 0 h 4324"/>
                <a:gd name="T60" fmla="*/ 7043 w 7678"/>
                <a:gd name="T61" fmla="*/ 0 h 4324"/>
                <a:gd name="T62" fmla="*/ 7196 w 7678"/>
                <a:gd name="T63" fmla="*/ 0 h 4324"/>
                <a:gd name="T64" fmla="*/ 7349 w 7678"/>
                <a:gd name="T65" fmla="*/ 0 h 4324"/>
                <a:gd name="T66" fmla="*/ 7502 w 7678"/>
                <a:gd name="T67" fmla="*/ 0 h 4324"/>
                <a:gd name="T68" fmla="*/ 7656 w 7678"/>
                <a:gd name="T69" fmla="*/ 0 h 4324"/>
                <a:gd name="T70" fmla="*/ 6229 w 7678"/>
                <a:gd name="T71" fmla="*/ 4324 h 4324"/>
                <a:gd name="T72" fmla="*/ 4388 w 7678"/>
                <a:gd name="T73" fmla="*/ 0 h 4324"/>
                <a:gd name="T74" fmla="*/ 4541 w 7678"/>
                <a:gd name="T75" fmla="*/ 0 h 4324"/>
                <a:gd name="T76" fmla="*/ 4694 w 7678"/>
                <a:gd name="T77" fmla="*/ 0 h 4324"/>
                <a:gd name="T78" fmla="*/ 4847 w 7678"/>
                <a:gd name="T79" fmla="*/ 0 h 4324"/>
                <a:gd name="T80" fmla="*/ 5000 w 7678"/>
                <a:gd name="T81" fmla="*/ 0 h 4324"/>
                <a:gd name="T82" fmla="*/ 5154 w 7678"/>
                <a:gd name="T83" fmla="*/ 0 h 4324"/>
                <a:gd name="T84" fmla="*/ 5307 w 7678"/>
                <a:gd name="T85" fmla="*/ 0 h 4324"/>
                <a:gd name="T86" fmla="*/ 5460 w 7678"/>
                <a:gd name="T87" fmla="*/ 0 h 4324"/>
                <a:gd name="T88" fmla="*/ 5613 w 7678"/>
                <a:gd name="T89" fmla="*/ 0 h 4324"/>
                <a:gd name="T90" fmla="*/ 5766 w 7678"/>
                <a:gd name="T91" fmla="*/ 0 h 4324"/>
                <a:gd name="T92" fmla="*/ 5919 w 7678"/>
                <a:gd name="T93" fmla="*/ 0 h 4324"/>
                <a:gd name="T94" fmla="*/ 6072 w 7678"/>
                <a:gd name="T95" fmla="*/ 0 h 4324"/>
                <a:gd name="T96" fmla="*/ 6225 w 7678"/>
                <a:gd name="T97" fmla="*/ 0 h 4324"/>
                <a:gd name="T98" fmla="*/ 6379 w 7678"/>
                <a:gd name="T99" fmla="*/ 0 h 4324"/>
                <a:gd name="T100" fmla="*/ 6532 w 7678"/>
                <a:gd name="T101" fmla="*/ 0 h 4324"/>
                <a:gd name="T102" fmla="*/ 6382 w 7678"/>
                <a:gd name="T103" fmla="*/ 4324 h 4324"/>
                <a:gd name="T104" fmla="*/ 6535 w 7678"/>
                <a:gd name="T105" fmla="*/ 4324 h 4324"/>
                <a:gd name="T106" fmla="*/ 6688 w 7678"/>
                <a:gd name="T107" fmla="*/ 4324 h 4324"/>
                <a:gd name="T108" fmla="*/ 6842 w 7678"/>
                <a:gd name="T109" fmla="*/ 4324 h 4324"/>
                <a:gd name="T110" fmla="*/ 6995 w 7678"/>
                <a:gd name="T111" fmla="*/ 4324 h 4324"/>
                <a:gd name="T112" fmla="*/ 7148 w 7678"/>
                <a:gd name="T113" fmla="*/ 4324 h 4324"/>
                <a:gd name="T114" fmla="*/ 7301 w 7678"/>
                <a:gd name="T115" fmla="*/ 4324 h 4324"/>
                <a:gd name="T116" fmla="*/ 7455 w 7678"/>
                <a:gd name="T117" fmla="*/ 4324 h 4324"/>
                <a:gd name="T118" fmla="*/ 7608 w 7678"/>
                <a:gd name="T119" fmla="*/ 4324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78" h="4324">
                  <a:moveTo>
                    <a:pt x="47" y="0"/>
                  </a:moveTo>
                  <a:lnTo>
                    <a:pt x="0" y="128"/>
                  </a:lnTo>
                  <a:lnTo>
                    <a:pt x="0" y="119"/>
                  </a:lnTo>
                  <a:lnTo>
                    <a:pt x="43" y="0"/>
                  </a:lnTo>
                  <a:lnTo>
                    <a:pt x="47" y="0"/>
                  </a:lnTo>
                  <a:close/>
                  <a:moveTo>
                    <a:pt x="94" y="0"/>
                  </a:moveTo>
                  <a:lnTo>
                    <a:pt x="0" y="259"/>
                  </a:lnTo>
                  <a:lnTo>
                    <a:pt x="0" y="268"/>
                  </a:lnTo>
                  <a:lnTo>
                    <a:pt x="98" y="0"/>
                  </a:lnTo>
                  <a:lnTo>
                    <a:pt x="94" y="0"/>
                  </a:lnTo>
                  <a:close/>
                  <a:moveTo>
                    <a:pt x="146" y="0"/>
                  </a:moveTo>
                  <a:lnTo>
                    <a:pt x="0" y="399"/>
                  </a:lnTo>
                  <a:lnTo>
                    <a:pt x="0" y="408"/>
                  </a:lnTo>
                  <a:lnTo>
                    <a:pt x="149" y="0"/>
                  </a:lnTo>
                  <a:lnTo>
                    <a:pt x="146" y="0"/>
                  </a:lnTo>
                  <a:close/>
                  <a:moveTo>
                    <a:pt x="197" y="0"/>
                  </a:moveTo>
                  <a:lnTo>
                    <a:pt x="0" y="539"/>
                  </a:lnTo>
                  <a:lnTo>
                    <a:pt x="0" y="549"/>
                  </a:lnTo>
                  <a:lnTo>
                    <a:pt x="200" y="0"/>
                  </a:lnTo>
                  <a:lnTo>
                    <a:pt x="197" y="0"/>
                  </a:lnTo>
                  <a:close/>
                  <a:moveTo>
                    <a:pt x="248" y="0"/>
                  </a:moveTo>
                  <a:lnTo>
                    <a:pt x="0" y="680"/>
                  </a:lnTo>
                  <a:lnTo>
                    <a:pt x="0" y="689"/>
                  </a:lnTo>
                  <a:lnTo>
                    <a:pt x="251" y="0"/>
                  </a:lnTo>
                  <a:lnTo>
                    <a:pt x="248" y="0"/>
                  </a:lnTo>
                  <a:close/>
                  <a:moveTo>
                    <a:pt x="299" y="0"/>
                  </a:moveTo>
                  <a:lnTo>
                    <a:pt x="0" y="820"/>
                  </a:lnTo>
                  <a:lnTo>
                    <a:pt x="0" y="829"/>
                  </a:lnTo>
                  <a:lnTo>
                    <a:pt x="302" y="0"/>
                  </a:lnTo>
                  <a:lnTo>
                    <a:pt x="299" y="0"/>
                  </a:lnTo>
                  <a:close/>
                  <a:moveTo>
                    <a:pt x="350" y="0"/>
                  </a:moveTo>
                  <a:lnTo>
                    <a:pt x="0" y="960"/>
                  </a:lnTo>
                  <a:lnTo>
                    <a:pt x="0" y="969"/>
                  </a:lnTo>
                  <a:lnTo>
                    <a:pt x="353" y="0"/>
                  </a:lnTo>
                  <a:lnTo>
                    <a:pt x="350" y="0"/>
                  </a:lnTo>
                  <a:close/>
                  <a:moveTo>
                    <a:pt x="401" y="0"/>
                  </a:moveTo>
                  <a:lnTo>
                    <a:pt x="0" y="1099"/>
                  </a:lnTo>
                  <a:lnTo>
                    <a:pt x="0" y="1109"/>
                  </a:lnTo>
                  <a:lnTo>
                    <a:pt x="404" y="0"/>
                  </a:lnTo>
                  <a:lnTo>
                    <a:pt x="401" y="0"/>
                  </a:lnTo>
                  <a:close/>
                  <a:moveTo>
                    <a:pt x="452" y="0"/>
                  </a:moveTo>
                  <a:lnTo>
                    <a:pt x="0" y="1239"/>
                  </a:lnTo>
                  <a:lnTo>
                    <a:pt x="0" y="1249"/>
                  </a:lnTo>
                  <a:lnTo>
                    <a:pt x="455" y="0"/>
                  </a:lnTo>
                  <a:lnTo>
                    <a:pt x="452" y="0"/>
                  </a:lnTo>
                  <a:close/>
                  <a:moveTo>
                    <a:pt x="503" y="0"/>
                  </a:moveTo>
                  <a:lnTo>
                    <a:pt x="0" y="1379"/>
                  </a:lnTo>
                  <a:lnTo>
                    <a:pt x="0" y="1389"/>
                  </a:lnTo>
                  <a:lnTo>
                    <a:pt x="507" y="0"/>
                  </a:lnTo>
                  <a:lnTo>
                    <a:pt x="503" y="0"/>
                  </a:lnTo>
                  <a:close/>
                  <a:moveTo>
                    <a:pt x="2034" y="0"/>
                  </a:moveTo>
                  <a:lnTo>
                    <a:pt x="459" y="4324"/>
                  </a:lnTo>
                  <a:lnTo>
                    <a:pt x="462" y="4324"/>
                  </a:lnTo>
                  <a:lnTo>
                    <a:pt x="2038" y="0"/>
                  </a:lnTo>
                  <a:lnTo>
                    <a:pt x="2034" y="0"/>
                  </a:lnTo>
                  <a:close/>
                  <a:moveTo>
                    <a:pt x="1983" y="0"/>
                  </a:moveTo>
                  <a:lnTo>
                    <a:pt x="408" y="4324"/>
                  </a:lnTo>
                  <a:lnTo>
                    <a:pt x="411" y="4324"/>
                  </a:lnTo>
                  <a:lnTo>
                    <a:pt x="1987" y="0"/>
                  </a:lnTo>
                  <a:lnTo>
                    <a:pt x="1983" y="0"/>
                  </a:lnTo>
                  <a:close/>
                  <a:moveTo>
                    <a:pt x="2086" y="0"/>
                  </a:moveTo>
                  <a:lnTo>
                    <a:pt x="510" y="4324"/>
                  </a:lnTo>
                  <a:lnTo>
                    <a:pt x="513" y="4324"/>
                  </a:lnTo>
                  <a:lnTo>
                    <a:pt x="2089" y="0"/>
                  </a:lnTo>
                  <a:lnTo>
                    <a:pt x="2086" y="0"/>
                  </a:lnTo>
                  <a:close/>
                  <a:moveTo>
                    <a:pt x="2137" y="0"/>
                  </a:moveTo>
                  <a:lnTo>
                    <a:pt x="561" y="4324"/>
                  </a:lnTo>
                  <a:lnTo>
                    <a:pt x="564" y="4324"/>
                  </a:lnTo>
                  <a:lnTo>
                    <a:pt x="2140" y="0"/>
                  </a:lnTo>
                  <a:lnTo>
                    <a:pt x="2137" y="0"/>
                  </a:lnTo>
                  <a:close/>
                  <a:moveTo>
                    <a:pt x="2188" y="0"/>
                  </a:moveTo>
                  <a:lnTo>
                    <a:pt x="612" y="4324"/>
                  </a:lnTo>
                  <a:lnTo>
                    <a:pt x="615" y="4324"/>
                  </a:lnTo>
                  <a:lnTo>
                    <a:pt x="2191" y="0"/>
                  </a:lnTo>
                  <a:lnTo>
                    <a:pt x="2188" y="0"/>
                  </a:lnTo>
                  <a:close/>
                  <a:moveTo>
                    <a:pt x="2239" y="0"/>
                  </a:moveTo>
                  <a:lnTo>
                    <a:pt x="663" y="4324"/>
                  </a:lnTo>
                  <a:lnTo>
                    <a:pt x="666" y="4324"/>
                  </a:lnTo>
                  <a:lnTo>
                    <a:pt x="2242" y="0"/>
                  </a:lnTo>
                  <a:lnTo>
                    <a:pt x="2239" y="0"/>
                  </a:lnTo>
                  <a:close/>
                  <a:moveTo>
                    <a:pt x="2290" y="0"/>
                  </a:moveTo>
                  <a:lnTo>
                    <a:pt x="714" y="4324"/>
                  </a:lnTo>
                  <a:lnTo>
                    <a:pt x="718" y="4324"/>
                  </a:lnTo>
                  <a:lnTo>
                    <a:pt x="2293" y="0"/>
                  </a:lnTo>
                  <a:lnTo>
                    <a:pt x="2290" y="0"/>
                  </a:lnTo>
                  <a:close/>
                  <a:moveTo>
                    <a:pt x="2341" y="0"/>
                  </a:moveTo>
                  <a:lnTo>
                    <a:pt x="765" y="4324"/>
                  </a:lnTo>
                  <a:lnTo>
                    <a:pt x="769" y="4324"/>
                  </a:lnTo>
                  <a:lnTo>
                    <a:pt x="2344" y="0"/>
                  </a:lnTo>
                  <a:lnTo>
                    <a:pt x="2341" y="0"/>
                  </a:lnTo>
                  <a:close/>
                  <a:moveTo>
                    <a:pt x="2392" y="0"/>
                  </a:moveTo>
                  <a:lnTo>
                    <a:pt x="816" y="4324"/>
                  </a:lnTo>
                  <a:lnTo>
                    <a:pt x="820" y="4324"/>
                  </a:lnTo>
                  <a:lnTo>
                    <a:pt x="2395" y="0"/>
                  </a:lnTo>
                  <a:lnTo>
                    <a:pt x="2392" y="0"/>
                  </a:lnTo>
                  <a:close/>
                  <a:moveTo>
                    <a:pt x="2443" y="0"/>
                  </a:moveTo>
                  <a:lnTo>
                    <a:pt x="867" y="4324"/>
                  </a:lnTo>
                  <a:lnTo>
                    <a:pt x="871" y="4324"/>
                  </a:lnTo>
                  <a:lnTo>
                    <a:pt x="2447" y="0"/>
                  </a:lnTo>
                  <a:lnTo>
                    <a:pt x="2443" y="0"/>
                  </a:lnTo>
                  <a:close/>
                  <a:moveTo>
                    <a:pt x="2494" y="0"/>
                  </a:moveTo>
                  <a:lnTo>
                    <a:pt x="918" y="4324"/>
                  </a:lnTo>
                  <a:lnTo>
                    <a:pt x="922" y="4324"/>
                  </a:lnTo>
                  <a:lnTo>
                    <a:pt x="2498" y="0"/>
                  </a:lnTo>
                  <a:lnTo>
                    <a:pt x="2494" y="0"/>
                  </a:lnTo>
                  <a:close/>
                  <a:moveTo>
                    <a:pt x="2545" y="0"/>
                  </a:moveTo>
                  <a:lnTo>
                    <a:pt x="969" y="4324"/>
                  </a:lnTo>
                  <a:lnTo>
                    <a:pt x="973" y="4324"/>
                  </a:lnTo>
                  <a:lnTo>
                    <a:pt x="2549" y="0"/>
                  </a:lnTo>
                  <a:lnTo>
                    <a:pt x="2545" y="0"/>
                  </a:lnTo>
                  <a:close/>
                  <a:moveTo>
                    <a:pt x="2596" y="0"/>
                  </a:moveTo>
                  <a:lnTo>
                    <a:pt x="1021" y="4324"/>
                  </a:lnTo>
                  <a:lnTo>
                    <a:pt x="1024" y="4324"/>
                  </a:lnTo>
                  <a:lnTo>
                    <a:pt x="2600" y="0"/>
                  </a:lnTo>
                  <a:lnTo>
                    <a:pt x="2596" y="0"/>
                  </a:lnTo>
                  <a:close/>
                  <a:moveTo>
                    <a:pt x="2647" y="0"/>
                  </a:moveTo>
                  <a:lnTo>
                    <a:pt x="1072" y="4324"/>
                  </a:lnTo>
                  <a:lnTo>
                    <a:pt x="1075" y="4324"/>
                  </a:lnTo>
                  <a:lnTo>
                    <a:pt x="2651" y="0"/>
                  </a:lnTo>
                  <a:lnTo>
                    <a:pt x="2647" y="0"/>
                  </a:lnTo>
                  <a:close/>
                  <a:moveTo>
                    <a:pt x="2699" y="0"/>
                  </a:moveTo>
                  <a:lnTo>
                    <a:pt x="1123" y="4324"/>
                  </a:lnTo>
                  <a:lnTo>
                    <a:pt x="1126" y="4324"/>
                  </a:lnTo>
                  <a:lnTo>
                    <a:pt x="2702" y="0"/>
                  </a:lnTo>
                  <a:lnTo>
                    <a:pt x="2699" y="0"/>
                  </a:lnTo>
                  <a:close/>
                  <a:moveTo>
                    <a:pt x="2750" y="0"/>
                  </a:moveTo>
                  <a:lnTo>
                    <a:pt x="1174" y="4324"/>
                  </a:lnTo>
                  <a:lnTo>
                    <a:pt x="1177" y="4324"/>
                  </a:lnTo>
                  <a:lnTo>
                    <a:pt x="2753" y="0"/>
                  </a:lnTo>
                  <a:lnTo>
                    <a:pt x="2750" y="0"/>
                  </a:lnTo>
                  <a:close/>
                  <a:moveTo>
                    <a:pt x="2801" y="0"/>
                  </a:moveTo>
                  <a:lnTo>
                    <a:pt x="1225" y="4324"/>
                  </a:lnTo>
                  <a:lnTo>
                    <a:pt x="1228" y="4324"/>
                  </a:lnTo>
                  <a:lnTo>
                    <a:pt x="2804" y="0"/>
                  </a:lnTo>
                  <a:lnTo>
                    <a:pt x="2801" y="0"/>
                  </a:lnTo>
                  <a:close/>
                  <a:moveTo>
                    <a:pt x="2852" y="0"/>
                  </a:moveTo>
                  <a:lnTo>
                    <a:pt x="1276" y="4324"/>
                  </a:lnTo>
                  <a:lnTo>
                    <a:pt x="1279" y="4324"/>
                  </a:lnTo>
                  <a:lnTo>
                    <a:pt x="2855" y="0"/>
                  </a:lnTo>
                  <a:lnTo>
                    <a:pt x="2852" y="0"/>
                  </a:lnTo>
                  <a:close/>
                  <a:moveTo>
                    <a:pt x="2903" y="0"/>
                  </a:moveTo>
                  <a:lnTo>
                    <a:pt x="1327" y="4324"/>
                  </a:lnTo>
                  <a:lnTo>
                    <a:pt x="1330" y="4324"/>
                  </a:lnTo>
                  <a:lnTo>
                    <a:pt x="2906" y="0"/>
                  </a:lnTo>
                  <a:lnTo>
                    <a:pt x="2903" y="0"/>
                  </a:lnTo>
                  <a:close/>
                  <a:moveTo>
                    <a:pt x="2954" y="0"/>
                  </a:moveTo>
                  <a:lnTo>
                    <a:pt x="1378" y="4324"/>
                  </a:lnTo>
                  <a:lnTo>
                    <a:pt x="1382" y="4324"/>
                  </a:lnTo>
                  <a:lnTo>
                    <a:pt x="2957" y="0"/>
                  </a:lnTo>
                  <a:lnTo>
                    <a:pt x="2954" y="0"/>
                  </a:lnTo>
                  <a:close/>
                  <a:moveTo>
                    <a:pt x="3005" y="0"/>
                  </a:moveTo>
                  <a:lnTo>
                    <a:pt x="1429" y="4324"/>
                  </a:lnTo>
                  <a:lnTo>
                    <a:pt x="1433" y="4324"/>
                  </a:lnTo>
                  <a:lnTo>
                    <a:pt x="3008" y="0"/>
                  </a:lnTo>
                  <a:lnTo>
                    <a:pt x="3005" y="0"/>
                  </a:lnTo>
                  <a:close/>
                  <a:moveTo>
                    <a:pt x="3056" y="0"/>
                  </a:moveTo>
                  <a:lnTo>
                    <a:pt x="1480" y="4324"/>
                  </a:lnTo>
                  <a:lnTo>
                    <a:pt x="1484" y="4324"/>
                  </a:lnTo>
                  <a:lnTo>
                    <a:pt x="3059" y="0"/>
                  </a:lnTo>
                  <a:lnTo>
                    <a:pt x="3056" y="0"/>
                  </a:lnTo>
                  <a:close/>
                  <a:moveTo>
                    <a:pt x="3107" y="0"/>
                  </a:moveTo>
                  <a:lnTo>
                    <a:pt x="1531" y="4324"/>
                  </a:lnTo>
                  <a:lnTo>
                    <a:pt x="1535" y="4324"/>
                  </a:lnTo>
                  <a:lnTo>
                    <a:pt x="3111" y="0"/>
                  </a:lnTo>
                  <a:lnTo>
                    <a:pt x="3107" y="0"/>
                  </a:lnTo>
                  <a:close/>
                  <a:moveTo>
                    <a:pt x="3158" y="0"/>
                  </a:moveTo>
                  <a:lnTo>
                    <a:pt x="1582" y="4324"/>
                  </a:lnTo>
                  <a:lnTo>
                    <a:pt x="1586" y="4324"/>
                  </a:lnTo>
                  <a:lnTo>
                    <a:pt x="3162" y="0"/>
                  </a:lnTo>
                  <a:lnTo>
                    <a:pt x="3158" y="0"/>
                  </a:lnTo>
                  <a:close/>
                  <a:moveTo>
                    <a:pt x="3209" y="0"/>
                  </a:moveTo>
                  <a:lnTo>
                    <a:pt x="1634" y="4324"/>
                  </a:lnTo>
                  <a:lnTo>
                    <a:pt x="1637" y="4324"/>
                  </a:lnTo>
                  <a:lnTo>
                    <a:pt x="3213" y="0"/>
                  </a:lnTo>
                  <a:lnTo>
                    <a:pt x="3209" y="0"/>
                  </a:lnTo>
                  <a:close/>
                  <a:moveTo>
                    <a:pt x="3260" y="0"/>
                  </a:moveTo>
                  <a:lnTo>
                    <a:pt x="1685" y="4324"/>
                  </a:lnTo>
                  <a:lnTo>
                    <a:pt x="1688" y="4324"/>
                  </a:lnTo>
                  <a:lnTo>
                    <a:pt x="3264" y="0"/>
                  </a:lnTo>
                  <a:lnTo>
                    <a:pt x="3260" y="0"/>
                  </a:lnTo>
                  <a:close/>
                  <a:moveTo>
                    <a:pt x="3311" y="0"/>
                  </a:moveTo>
                  <a:lnTo>
                    <a:pt x="1736" y="4324"/>
                  </a:lnTo>
                  <a:lnTo>
                    <a:pt x="1739" y="4324"/>
                  </a:lnTo>
                  <a:lnTo>
                    <a:pt x="3315" y="0"/>
                  </a:lnTo>
                  <a:lnTo>
                    <a:pt x="3311" y="0"/>
                  </a:lnTo>
                  <a:close/>
                  <a:moveTo>
                    <a:pt x="3363" y="0"/>
                  </a:moveTo>
                  <a:lnTo>
                    <a:pt x="1787" y="4324"/>
                  </a:lnTo>
                  <a:lnTo>
                    <a:pt x="1790" y="4324"/>
                  </a:lnTo>
                  <a:lnTo>
                    <a:pt x="3366" y="0"/>
                  </a:lnTo>
                  <a:lnTo>
                    <a:pt x="3363" y="0"/>
                  </a:lnTo>
                  <a:close/>
                  <a:moveTo>
                    <a:pt x="3414" y="0"/>
                  </a:moveTo>
                  <a:lnTo>
                    <a:pt x="1838" y="4324"/>
                  </a:lnTo>
                  <a:lnTo>
                    <a:pt x="1841" y="4324"/>
                  </a:lnTo>
                  <a:lnTo>
                    <a:pt x="3417" y="0"/>
                  </a:lnTo>
                  <a:lnTo>
                    <a:pt x="3414" y="0"/>
                  </a:lnTo>
                  <a:close/>
                  <a:moveTo>
                    <a:pt x="3465" y="0"/>
                  </a:moveTo>
                  <a:lnTo>
                    <a:pt x="1889" y="4324"/>
                  </a:lnTo>
                  <a:lnTo>
                    <a:pt x="1892" y="4324"/>
                  </a:lnTo>
                  <a:lnTo>
                    <a:pt x="3468" y="0"/>
                  </a:lnTo>
                  <a:lnTo>
                    <a:pt x="3465" y="0"/>
                  </a:lnTo>
                  <a:close/>
                  <a:moveTo>
                    <a:pt x="3516" y="0"/>
                  </a:moveTo>
                  <a:lnTo>
                    <a:pt x="1939" y="4324"/>
                  </a:lnTo>
                  <a:lnTo>
                    <a:pt x="1942" y="4324"/>
                  </a:lnTo>
                  <a:lnTo>
                    <a:pt x="3519" y="0"/>
                  </a:lnTo>
                  <a:lnTo>
                    <a:pt x="3516" y="0"/>
                  </a:lnTo>
                  <a:close/>
                  <a:moveTo>
                    <a:pt x="3567" y="0"/>
                  </a:moveTo>
                  <a:lnTo>
                    <a:pt x="1990" y="4324"/>
                  </a:lnTo>
                  <a:lnTo>
                    <a:pt x="1993" y="4324"/>
                  </a:lnTo>
                  <a:lnTo>
                    <a:pt x="3570" y="0"/>
                  </a:lnTo>
                  <a:lnTo>
                    <a:pt x="3567" y="0"/>
                  </a:lnTo>
                  <a:close/>
                  <a:moveTo>
                    <a:pt x="3618" y="0"/>
                  </a:moveTo>
                  <a:lnTo>
                    <a:pt x="2041" y="4324"/>
                  </a:lnTo>
                  <a:lnTo>
                    <a:pt x="2045" y="4324"/>
                  </a:lnTo>
                  <a:lnTo>
                    <a:pt x="3621" y="0"/>
                  </a:lnTo>
                  <a:lnTo>
                    <a:pt x="3618" y="0"/>
                  </a:lnTo>
                  <a:close/>
                  <a:moveTo>
                    <a:pt x="3669" y="0"/>
                  </a:moveTo>
                  <a:lnTo>
                    <a:pt x="2092" y="4324"/>
                  </a:lnTo>
                  <a:lnTo>
                    <a:pt x="2096" y="4324"/>
                  </a:lnTo>
                  <a:lnTo>
                    <a:pt x="3672" y="0"/>
                  </a:lnTo>
                  <a:lnTo>
                    <a:pt x="3669" y="0"/>
                  </a:lnTo>
                  <a:close/>
                  <a:moveTo>
                    <a:pt x="3720" y="0"/>
                  </a:moveTo>
                  <a:lnTo>
                    <a:pt x="2143" y="4324"/>
                  </a:lnTo>
                  <a:lnTo>
                    <a:pt x="2147" y="4324"/>
                  </a:lnTo>
                  <a:lnTo>
                    <a:pt x="3724" y="0"/>
                  </a:lnTo>
                  <a:lnTo>
                    <a:pt x="3720" y="0"/>
                  </a:lnTo>
                  <a:close/>
                  <a:moveTo>
                    <a:pt x="3771" y="0"/>
                  </a:moveTo>
                  <a:lnTo>
                    <a:pt x="2194" y="4324"/>
                  </a:lnTo>
                  <a:lnTo>
                    <a:pt x="2198" y="4324"/>
                  </a:lnTo>
                  <a:lnTo>
                    <a:pt x="3775" y="0"/>
                  </a:lnTo>
                  <a:lnTo>
                    <a:pt x="3771" y="0"/>
                  </a:lnTo>
                  <a:close/>
                  <a:moveTo>
                    <a:pt x="3822" y="0"/>
                  </a:moveTo>
                  <a:lnTo>
                    <a:pt x="2245" y="4324"/>
                  </a:lnTo>
                  <a:lnTo>
                    <a:pt x="2249" y="4324"/>
                  </a:lnTo>
                  <a:lnTo>
                    <a:pt x="3826" y="0"/>
                  </a:lnTo>
                  <a:lnTo>
                    <a:pt x="3822" y="0"/>
                  </a:lnTo>
                  <a:close/>
                  <a:moveTo>
                    <a:pt x="3873" y="0"/>
                  </a:moveTo>
                  <a:lnTo>
                    <a:pt x="2297" y="4324"/>
                  </a:lnTo>
                  <a:lnTo>
                    <a:pt x="2300" y="4324"/>
                  </a:lnTo>
                  <a:lnTo>
                    <a:pt x="3877" y="0"/>
                  </a:lnTo>
                  <a:lnTo>
                    <a:pt x="3873" y="0"/>
                  </a:lnTo>
                  <a:close/>
                  <a:moveTo>
                    <a:pt x="3924" y="0"/>
                  </a:moveTo>
                  <a:lnTo>
                    <a:pt x="2348" y="4324"/>
                  </a:lnTo>
                  <a:lnTo>
                    <a:pt x="2351" y="4324"/>
                  </a:lnTo>
                  <a:lnTo>
                    <a:pt x="3928" y="0"/>
                  </a:lnTo>
                  <a:lnTo>
                    <a:pt x="3924" y="0"/>
                  </a:lnTo>
                  <a:close/>
                  <a:moveTo>
                    <a:pt x="3975" y="0"/>
                  </a:moveTo>
                  <a:lnTo>
                    <a:pt x="2399" y="4324"/>
                  </a:lnTo>
                  <a:lnTo>
                    <a:pt x="2402" y="4324"/>
                  </a:lnTo>
                  <a:lnTo>
                    <a:pt x="3979" y="0"/>
                  </a:lnTo>
                  <a:lnTo>
                    <a:pt x="3975" y="0"/>
                  </a:lnTo>
                  <a:close/>
                  <a:moveTo>
                    <a:pt x="4027" y="0"/>
                  </a:moveTo>
                  <a:lnTo>
                    <a:pt x="2450" y="4324"/>
                  </a:lnTo>
                  <a:lnTo>
                    <a:pt x="2453" y="4324"/>
                  </a:lnTo>
                  <a:lnTo>
                    <a:pt x="4030" y="0"/>
                  </a:lnTo>
                  <a:lnTo>
                    <a:pt x="4027" y="0"/>
                  </a:lnTo>
                  <a:close/>
                  <a:moveTo>
                    <a:pt x="4078" y="0"/>
                  </a:moveTo>
                  <a:lnTo>
                    <a:pt x="2501" y="4324"/>
                  </a:lnTo>
                  <a:lnTo>
                    <a:pt x="2504" y="4324"/>
                  </a:lnTo>
                  <a:lnTo>
                    <a:pt x="4081" y="0"/>
                  </a:lnTo>
                  <a:lnTo>
                    <a:pt x="4078" y="0"/>
                  </a:lnTo>
                  <a:close/>
                  <a:moveTo>
                    <a:pt x="4129" y="0"/>
                  </a:moveTo>
                  <a:lnTo>
                    <a:pt x="2552" y="4324"/>
                  </a:lnTo>
                  <a:lnTo>
                    <a:pt x="2555" y="4324"/>
                  </a:lnTo>
                  <a:lnTo>
                    <a:pt x="4132" y="0"/>
                  </a:lnTo>
                  <a:lnTo>
                    <a:pt x="4129" y="0"/>
                  </a:lnTo>
                  <a:close/>
                  <a:moveTo>
                    <a:pt x="4180" y="0"/>
                  </a:moveTo>
                  <a:lnTo>
                    <a:pt x="2603" y="4324"/>
                  </a:lnTo>
                  <a:lnTo>
                    <a:pt x="2606" y="4324"/>
                  </a:lnTo>
                  <a:lnTo>
                    <a:pt x="4183" y="0"/>
                  </a:lnTo>
                  <a:lnTo>
                    <a:pt x="4180" y="0"/>
                  </a:lnTo>
                  <a:close/>
                  <a:moveTo>
                    <a:pt x="4231" y="0"/>
                  </a:moveTo>
                  <a:lnTo>
                    <a:pt x="2654" y="4324"/>
                  </a:lnTo>
                  <a:lnTo>
                    <a:pt x="2658" y="4324"/>
                  </a:lnTo>
                  <a:lnTo>
                    <a:pt x="4234" y="0"/>
                  </a:lnTo>
                  <a:lnTo>
                    <a:pt x="4231" y="0"/>
                  </a:lnTo>
                  <a:close/>
                  <a:moveTo>
                    <a:pt x="554" y="0"/>
                  </a:moveTo>
                  <a:lnTo>
                    <a:pt x="0" y="1519"/>
                  </a:lnTo>
                  <a:lnTo>
                    <a:pt x="0" y="1529"/>
                  </a:lnTo>
                  <a:lnTo>
                    <a:pt x="558" y="0"/>
                  </a:lnTo>
                  <a:lnTo>
                    <a:pt x="554" y="0"/>
                  </a:lnTo>
                  <a:close/>
                  <a:moveTo>
                    <a:pt x="605" y="0"/>
                  </a:moveTo>
                  <a:lnTo>
                    <a:pt x="0" y="1660"/>
                  </a:lnTo>
                  <a:lnTo>
                    <a:pt x="0" y="1670"/>
                  </a:lnTo>
                  <a:lnTo>
                    <a:pt x="609" y="0"/>
                  </a:lnTo>
                  <a:lnTo>
                    <a:pt x="605" y="0"/>
                  </a:lnTo>
                  <a:close/>
                  <a:moveTo>
                    <a:pt x="656" y="0"/>
                  </a:moveTo>
                  <a:lnTo>
                    <a:pt x="0" y="1800"/>
                  </a:lnTo>
                  <a:lnTo>
                    <a:pt x="0" y="1810"/>
                  </a:lnTo>
                  <a:lnTo>
                    <a:pt x="660" y="0"/>
                  </a:lnTo>
                  <a:lnTo>
                    <a:pt x="656" y="0"/>
                  </a:lnTo>
                  <a:close/>
                  <a:moveTo>
                    <a:pt x="707" y="0"/>
                  </a:moveTo>
                  <a:lnTo>
                    <a:pt x="0" y="1940"/>
                  </a:lnTo>
                  <a:lnTo>
                    <a:pt x="0" y="1950"/>
                  </a:lnTo>
                  <a:lnTo>
                    <a:pt x="711" y="0"/>
                  </a:lnTo>
                  <a:lnTo>
                    <a:pt x="707" y="0"/>
                  </a:lnTo>
                  <a:close/>
                  <a:moveTo>
                    <a:pt x="758" y="0"/>
                  </a:moveTo>
                  <a:lnTo>
                    <a:pt x="0" y="2080"/>
                  </a:lnTo>
                  <a:lnTo>
                    <a:pt x="0" y="2089"/>
                  </a:lnTo>
                  <a:lnTo>
                    <a:pt x="762" y="0"/>
                  </a:lnTo>
                  <a:lnTo>
                    <a:pt x="758" y="0"/>
                  </a:lnTo>
                  <a:close/>
                  <a:moveTo>
                    <a:pt x="810" y="0"/>
                  </a:moveTo>
                  <a:lnTo>
                    <a:pt x="0" y="2220"/>
                  </a:lnTo>
                  <a:lnTo>
                    <a:pt x="0" y="2229"/>
                  </a:lnTo>
                  <a:lnTo>
                    <a:pt x="813" y="0"/>
                  </a:lnTo>
                  <a:lnTo>
                    <a:pt x="810" y="0"/>
                  </a:lnTo>
                  <a:close/>
                  <a:moveTo>
                    <a:pt x="861" y="0"/>
                  </a:moveTo>
                  <a:lnTo>
                    <a:pt x="0" y="2360"/>
                  </a:lnTo>
                  <a:lnTo>
                    <a:pt x="0" y="2369"/>
                  </a:lnTo>
                  <a:lnTo>
                    <a:pt x="864" y="0"/>
                  </a:lnTo>
                  <a:lnTo>
                    <a:pt x="861" y="0"/>
                  </a:lnTo>
                  <a:close/>
                  <a:moveTo>
                    <a:pt x="912" y="0"/>
                  </a:moveTo>
                  <a:lnTo>
                    <a:pt x="0" y="2500"/>
                  </a:lnTo>
                  <a:lnTo>
                    <a:pt x="0" y="2509"/>
                  </a:lnTo>
                  <a:lnTo>
                    <a:pt x="915" y="0"/>
                  </a:lnTo>
                  <a:lnTo>
                    <a:pt x="912" y="0"/>
                  </a:lnTo>
                  <a:close/>
                  <a:moveTo>
                    <a:pt x="963" y="0"/>
                  </a:moveTo>
                  <a:lnTo>
                    <a:pt x="0" y="2640"/>
                  </a:lnTo>
                  <a:lnTo>
                    <a:pt x="0" y="2649"/>
                  </a:lnTo>
                  <a:lnTo>
                    <a:pt x="966" y="0"/>
                  </a:lnTo>
                  <a:lnTo>
                    <a:pt x="963" y="0"/>
                  </a:lnTo>
                  <a:close/>
                  <a:moveTo>
                    <a:pt x="1014" y="0"/>
                  </a:moveTo>
                  <a:lnTo>
                    <a:pt x="0" y="2781"/>
                  </a:lnTo>
                  <a:lnTo>
                    <a:pt x="0" y="2790"/>
                  </a:lnTo>
                  <a:lnTo>
                    <a:pt x="1017" y="0"/>
                  </a:lnTo>
                  <a:lnTo>
                    <a:pt x="1014" y="0"/>
                  </a:lnTo>
                  <a:close/>
                  <a:moveTo>
                    <a:pt x="1065" y="0"/>
                  </a:moveTo>
                  <a:lnTo>
                    <a:pt x="0" y="2921"/>
                  </a:lnTo>
                  <a:lnTo>
                    <a:pt x="0" y="2930"/>
                  </a:lnTo>
                  <a:lnTo>
                    <a:pt x="1068" y="0"/>
                  </a:lnTo>
                  <a:lnTo>
                    <a:pt x="1065" y="0"/>
                  </a:lnTo>
                  <a:close/>
                  <a:moveTo>
                    <a:pt x="1116" y="0"/>
                  </a:moveTo>
                  <a:lnTo>
                    <a:pt x="0" y="3061"/>
                  </a:lnTo>
                  <a:lnTo>
                    <a:pt x="0" y="3070"/>
                  </a:lnTo>
                  <a:lnTo>
                    <a:pt x="1119" y="0"/>
                  </a:lnTo>
                  <a:lnTo>
                    <a:pt x="1116" y="0"/>
                  </a:lnTo>
                  <a:close/>
                  <a:moveTo>
                    <a:pt x="1167" y="0"/>
                  </a:moveTo>
                  <a:lnTo>
                    <a:pt x="0" y="3201"/>
                  </a:lnTo>
                  <a:lnTo>
                    <a:pt x="0" y="3210"/>
                  </a:lnTo>
                  <a:lnTo>
                    <a:pt x="1171" y="0"/>
                  </a:lnTo>
                  <a:lnTo>
                    <a:pt x="1167" y="0"/>
                  </a:lnTo>
                  <a:close/>
                  <a:moveTo>
                    <a:pt x="1218" y="0"/>
                  </a:moveTo>
                  <a:lnTo>
                    <a:pt x="0" y="3341"/>
                  </a:lnTo>
                  <a:lnTo>
                    <a:pt x="0" y="3350"/>
                  </a:lnTo>
                  <a:lnTo>
                    <a:pt x="1222" y="0"/>
                  </a:lnTo>
                  <a:lnTo>
                    <a:pt x="1218" y="0"/>
                  </a:lnTo>
                  <a:close/>
                  <a:moveTo>
                    <a:pt x="1269" y="0"/>
                  </a:moveTo>
                  <a:lnTo>
                    <a:pt x="0" y="3481"/>
                  </a:lnTo>
                  <a:lnTo>
                    <a:pt x="0" y="3490"/>
                  </a:lnTo>
                  <a:lnTo>
                    <a:pt x="1273" y="0"/>
                  </a:lnTo>
                  <a:lnTo>
                    <a:pt x="1269" y="0"/>
                  </a:lnTo>
                  <a:close/>
                  <a:moveTo>
                    <a:pt x="1320" y="0"/>
                  </a:moveTo>
                  <a:lnTo>
                    <a:pt x="0" y="3620"/>
                  </a:lnTo>
                  <a:lnTo>
                    <a:pt x="0" y="3630"/>
                  </a:lnTo>
                  <a:lnTo>
                    <a:pt x="1324" y="0"/>
                  </a:lnTo>
                  <a:lnTo>
                    <a:pt x="1320" y="0"/>
                  </a:lnTo>
                  <a:close/>
                  <a:moveTo>
                    <a:pt x="1371" y="0"/>
                  </a:moveTo>
                  <a:lnTo>
                    <a:pt x="0" y="3760"/>
                  </a:lnTo>
                  <a:lnTo>
                    <a:pt x="0" y="3770"/>
                  </a:lnTo>
                  <a:lnTo>
                    <a:pt x="1375" y="0"/>
                  </a:lnTo>
                  <a:lnTo>
                    <a:pt x="1371" y="0"/>
                  </a:lnTo>
                  <a:close/>
                  <a:moveTo>
                    <a:pt x="1423" y="0"/>
                  </a:moveTo>
                  <a:lnTo>
                    <a:pt x="0" y="3901"/>
                  </a:lnTo>
                  <a:lnTo>
                    <a:pt x="0" y="3911"/>
                  </a:lnTo>
                  <a:lnTo>
                    <a:pt x="1426" y="0"/>
                  </a:lnTo>
                  <a:lnTo>
                    <a:pt x="1423" y="0"/>
                  </a:lnTo>
                  <a:close/>
                  <a:moveTo>
                    <a:pt x="1474" y="0"/>
                  </a:moveTo>
                  <a:lnTo>
                    <a:pt x="0" y="4041"/>
                  </a:lnTo>
                  <a:lnTo>
                    <a:pt x="0" y="4051"/>
                  </a:lnTo>
                  <a:lnTo>
                    <a:pt x="1477" y="0"/>
                  </a:lnTo>
                  <a:lnTo>
                    <a:pt x="1474" y="0"/>
                  </a:lnTo>
                  <a:close/>
                  <a:moveTo>
                    <a:pt x="1525" y="0"/>
                  </a:moveTo>
                  <a:lnTo>
                    <a:pt x="0" y="4181"/>
                  </a:lnTo>
                  <a:lnTo>
                    <a:pt x="0" y="4191"/>
                  </a:lnTo>
                  <a:lnTo>
                    <a:pt x="1528" y="0"/>
                  </a:lnTo>
                  <a:lnTo>
                    <a:pt x="1525" y="0"/>
                  </a:lnTo>
                  <a:close/>
                  <a:moveTo>
                    <a:pt x="1576" y="0"/>
                  </a:moveTo>
                  <a:lnTo>
                    <a:pt x="0" y="4321"/>
                  </a:lnTo>
                  <a:lnTo>
                    <a:pt x="0" y="4324"/>
                  </a:lnTo>
                  <a:lnTo>
                    <a:pt x="2" y="4324"/>
                  </a:lnTo>
                  <a:lnTo>
                    <a:pt x="1579" y="0"/>
                  </a:lnTo>
                  <a:lnTo>
                    <a:pt x="1576" y="0"/>
                  </a:lnTo>
                  <a:close/>
                  <a:moveTo>
                    <a:pt x="1627" y="0"/>
                  </a:moveTo>
                  <a:lnTo>
                    <a:pt x="50" y="4324"/>
                  </a:lnTo>
                  <a:lnTo>
                    <a:pt x="53" y="4324"/>
                  </a:lnTo>
                  <a:lnTo>
                    <a:pt x="1630" y="0"/>
                  </a:lnTo>
                  <a:lnTo>
                    <a:pt x="1627" y="0"/>
                  </a:lnTo>
                  <a:close/>
                  <a:moveTo>
                    <a:pt x="1678" y="0"/>
                  </a:moveTo>
                  <a:lnTo>
                    <a:pt x="101" y="4324"/>
                  </a:lnTo>
                  <a:lnTo>
                    <a:pt x="105" y="4324"/>
                  </a:lnTo>
                  <a:lnTo>
                    <a:pt x="1681" y="0"/>
                  </a:lnTo>
                  <a:lnTo>
                    <a:pt x="1678" y="0"/>
                  </a:lnTo>
                  <a:close/>
                  <a:moveTo>
                    <a:pt x="1729" y="0"/>
                  </a:moveTo>
                  <a:lnTo>
                    <a:pt x="152" y="4324"/>
                  </a:lnTo>
                  <a:lnTo>
                    <a:pt x="156" y="4324"/>
                  </a:lnTo>
                  <a:lnTo>
                    <a:pt x="1732" y="0"/>
                  </a:lnTo>
                  <a:lnTo>
                    <a:pt x="1729" y="0"/>
                  </a:lnTo>
                  <a:close/>
                  <a:moveTo>
                    <a:pt x="1780" y="0"/>
                  </a:moveTo>
                  <a:lnTo>
                    <a:pt x="203" y="4324"/>
                  </a:lnTo>
                  <a:lnTo>
                    <a:pt x="207" y="4324"/>
                  </a:lnTo>
                  <a:lnTo>
                    <a:pt x="1783" y="0"/>
                  </a:lnTo>
                  <a:lnTo>
                    <a:pt x="1780" y="0"/>
                  </a:lnTo>
                  <a:close/>
                  <a:moveTo>
                    <a:pt x="1831" y="0"/>
                  </a:moveTo>
                  <a:lnTo>
                    <a:pt x="254" y="4324"/>
                  </a:lnTo>
                  <a:lnTo>
                    <a:pt x="258" y="4324"/>
                  </a:lnTo>
                  <a:lnTo>
                    <a:pt x="1835" y="0"/>
                  </a:lnTo>
                  <a:lnTo>
                    <a:pt x="1831" y="0"/>
                  </a:lnTo>
                  <a:close/>
                  <a:moveTo>
                    <a:pt x="1882" y="0"/>
                  </a:moveTo>
                  <a:lnTo>
                    <a:pt x="305" y="4324"/>
                  </a:lnTo>
                  <a:lnTo>
                    <a:pt x="309" y="4324"/>
                  </a:lnTo>
                  <a:lnTo>
                    <a:pt x="1886" y="0"/>
                  </a:lnTo>
                  <a:lnTo>
                    <a:pt x="1882" y="0"/>
                  </a:lnTo>
                  <a:close/>
                  <a:moveTo>
                    <a:pt x="1932" y="0"/>
                  </a:moveTo>
                  <a:lnTo>
                    <a:pt x="357" y="4324"/>
                  </a:lnTo>
                  <a:lnTo>
                    <a:pt x="360" y="4324"/>
                  </a:lnTo>
                  <a:lnTo>
                    <a:pt x="1936" y="0"/>
                  </a:lnTo>
                  <a:lnTo>
                    <a:pt x="1932" y="0"/>
                  </a:lnTo>
                  <a:close/>
                  <a:moveTo>
                    <a:pt x="6631" y="0"/>
                  </a:moveTo>
                  <a:lnTo>
                    <a:pt x="5055" y="4324"/>
                  </a:lnTo>
                  <a:lnTo>
                    <a:pt x="5058" y="4324"/>
                  </a:lnTo>
                  <a:lnTo>
                    <a:pt x="6634" y="0"/>
                  </a:lnTo>
                  <a:lnTo>
                    <a:pt x="6631" y="0"/>
                  </a:lnTo>
                  <a:close/>
                  <a:moveTo>
                    <a:pt x="6580" y="0"/>
                  </a:moveTo>
                  <a:lnTo>
                    <a:pt x="5004" y="4324"/>
                  </a:lnTo>
                  <a:lnTo>
                    <a:pt x="5007" y="4324"/>
                  </a:lnTo>
                  <a:lnTo>
                    <a:pt x="6583" y="0"/>
                  </a:lnTo>
                  <a:lnTo>
                    <a:pt x="6580" y="0"/>
                  </a:lnTo>
                  <a:close/>
                  <a:moveTo>
                    <a:pt x="6682" y="0"/>
                  </a:moveTo>
                  <a:lnTo>
                    <a:pt x="5106" y="4324"/>
                  </a:lnTo>
                  <a:lnTo>
                    <a:pt x="5109" y="4324"/>
                  </a:lnTo>
                  <a:lnTo>
                    <a:pt x="6685" y="0"/>
                  </a:lnTo>
                  <a:lnTo>
                    <a:pt x="6682" y="0"/>
                  </a:lnTo>
                  <a:close/>
                  <a:moveTo>
                    <a:pt x="6733" y="0"/>
                  </a:moveTo>
                  <a:lnTo>
                    <a:pt x="5157" y="4324"/>
                  </a:lnTo>
                  <a:lnTo>
                    <a:pt x="5160" y="4324"/>
                  </a:lnTo>
                  <a:lnTo>
                    <a:pt x="6736" y="0"/>
                  </a:lnTo>
                  <a:lnTo>
                    <a:pt x="6733" y="0"/>
                  </a:lnTo>
                  <a:close/>
                  <a:moveTo>
                    <a:pt x="6784" y="0"/>
                  </a:moveTo>
                  <a:lnTo>
                    <a:pt x="5208" y="4324"/>
                  </a:lnTo>
                  <a:lnTo>
                    <a:pt x="5211" y="4324"/>
                  </a:lnTo>
                  <a:lnTo>
                    <a:pt x="6787" y="0"/>
                  </a:lnTo>
                  <a:lnTo>
                    <a:pt x="6784" y="0"/>
                  </a:lnTo>
                  <a:close/>
                  <a:moveTo>
                    <a:pt x="6835" y="0"/>
                  </a:moveTo>
                  <a:lnTo>
                    <a:pt x="5259" y="4324"/>
                  </a:lnTo>
                  <a:lnTo>
                    <a:pt x="5263" y="4324"/>
                  </a:lnTo>
                  <a:lnTo>
                    <a:pt x="6838" y="0"/>
                  </a:lnTo>
                  <a:lnTo>
                    <a:pt x="6835" y="0"/>
                  </a:lnTo>
                  <a:close/>
                  <a:moveTo>
                    <a:pt x="6886" y="0"/>
                  </a:moveTo>
                  <a:lnTo>
                    <a:pt x="5310" y="4324"/>
                  </a:lnTo>
                  <a:lnTo>
                    <a:pt x="5314" y="4324"/>
                  </a:lnTo>
                  <a:lnTo>
                    <a:pt x="6889" y="0"/>
                  </a:lnTo>
                  <a:lnTo>
                    <a:pt x="6886" y="0"/>
                  </a:lnTo>
                  <a:close/>
                  <a:moveTo>
                    <a:pt x="6937" y="0"/>
                  </a:moveTo>
                  <a:lnTo>
                    <a:pt x="5361" y="4324"/>
                  </a:lnTo>
                  <a:lnTo>
                    <a:pt x="5365" y="4324"/>
                  </a:lnTo>
                  <a:lnTo>
                    <a:pt x="6940" y="0"/>
                  </a:lnTo>
                  <a:lnTo>
                    <a:pt x="6937" y="0"/>
                  </a:lnTo>
                  <a:close/>
                  <a:moveTo>
                    <a:pt x="6988" y="0"/>
                  </a:moveTo>
                  <a:lnTo>
                    <a:pt x="5412" y="4324"/>
                  </a:lnTo>
                  <a:lnTo>
                    <a:pt x="5416" y="4324"/>
                  </a:lnTo>
                  <a:lnTo>
                    <a:pt x="6992" y="0"/>
                  </a:lnTo>
                  <a:lnTo>
                    <a:pt x="6988" y="0"/>
                  </a:lnTo>
                  <a:close/>
                  <a:moveTo>
                    <a:pt x="7039" y="0"/>
                  </a:moveTo>
                  <a:lnTo>
                    <a:pt x="5463" y="4324"/>
                  </a:lnTo>
                  <a:lnTo>
                    <a:pt x="5467" y="4324"/>
                  </a:lnTo>
                  <a:lnTo>
                    <a:pt x="7043" y="0"/>
                  </a:lnTo>
                  <a:lnTo>
                    <a:pt x="7039" y="0"/>
                  </a:lnTo>
                  <a:close/>
                  <a:moveTo>
                    <a:pt x="7090" y="0"/>
                  </a:moveTo>
                  <a:lnTo>
                    <a:pt x="5515" y="4324"/>
                  </a:lnTo>
                  <a:lnTo>
                    <a:pt x="5518" y="4324"/>
                  </a:lnTo>
                  <a:lnTo>
                    <a:pt x="7094" y="0"/>
                  </a:lnTo>
                  <a:lnTo>
                    <a:pt x="7090" y="0"/>
                  </a:lnTo>
                  <a:close/>
                  <a:moveTo>
                    <a:pt x="7141" y="0"/>
                  </a:moveTo>
                  <a:lnTo>
                    <a:pt x="5566" y="4324"/>
                  </a:lnTo>
                  <a:lnTo>
                    <a:pt x="5569" y="4324"/>
                  </a:lnTo>
                  <a:lnTo>
                    <a:pt x="7145" y="0"/>
                  </a:lnTo>
                  <a:lnTo>
                    <a:pt x="7141" y="0"/>
                  </a:lnTo>
                  <a:close/>
                  <a:moveTo>
                    <a:pt x="7192" y="0"/>
                  </a:moveTo>
                  <a:lnTo>
                    <a:pt x="5617" y="4324"/>
                  </a:lnTo>
                  <a:lnTo>
                    <a:pt x="5620" y="4324"/>
                  </a:lnTo>
                  <a:lnTo>
                    <a:pt x="7196" y="0"/>
                  </a:lnTo>
                  <a:lnTo>
                    <a:pt x="7192" y="0"/>
                  </a:lnTo>
                  <a:close/>
                  <a:moveTo>
                    <a:pt x="7244" y="0"/>
                  </a:moveTo>
                  <a:lnTo>
                    <a:pt x="5668" y="4324"/>
                  </a:lnTo>
                  <a:lnTo>
                    <a:pt x="5671" y="4324"/>
                  </a:lnTo>
                  <a:lnTo>
                    <a:pt x="7247" y="0"/>
                  </a:lnTo>
                  <a:lnTo>
                    <a:pt x="7244" y="0"/>
                  </a:lnTo>
                  <a:close/>
                  <a:moveTo>
                    <a:pt x="7295" y="0"/>
                  </a:moveTo>
                  <a:lnTo>
                    <a:pt x="5719" y="4324"/>
                  </a:lnTo>
                  <a:lnTo>
                    <a:pt x="5722" y="4324"/>
                  </a:lnTo>
                  <a:lnTo>
                    <a:pt x="7298" y="0"/>
                  </a:lnTo>
                  <a:lnTo>
                    <a:pt x="7295" y="0"/>
                  </a:lnTo>
                  <a:close/>
                  <a:moveTo>
                    <a:pt x="7346" y="0"/>
                  </a:moveTo>
                  <a:lnTo>
                    <a:pt x="5769" y="4324"/>
                  </a:lnTo>
                  <a:lnTo>
                    <a:pt x="5772" y="4324"/>
                  </a:lnTo>
                  <a:lnTo>
                    <a:pt x="7349" y="0"/>
                  </a:lnTo>
                  <a:lnTo>
                    <a:pt x="7346" y="0"/>
                  </a:lnTo>
                  <a:close/>
                  <a:moveTo>
                    <a:pt x="7397" y="0"/>
                  </a:moveTo>
                  <a:lnTo>
                    <a:pt x="5820" y="4324"/>
                  </a:lnTo>
                  <a:lnTo>
                    <a:pt x="5823" y="4324"/>
                  </a:lnTo>
                  <a:lnTo>
                    <a:pt x="7400" y="0"/>
                  </a:lnTo>
                  <a:lnTo>
                    <a:pt x="7397" y="0"/>
                  </a:lnTo>
                  <a:close/>
                  <a:moveTo>
                    <a:pt x="7448" y="0"/>
                  </a:moveTo>
                  <a:lnTo>
                    <a:pt x="5871" y="4324"/>
                  </a:lnTo>
                  <a:lnTo>
                    <a:pt x="5874" y="4324"/>
                  </a:lnTo>
                  <a:lnTo>
                    <a:pt x="7451" y="0"/>
                  </a:lnTo>
                  <a:lnTo>
                    <a:pt x="7448" y="0"/>
                  </a:lnTo>
                  <a:close/>
                  <a:moveTo>
                    <a:pt x="7499" y="0"/>
                  </a:moveTo>
                  <a:lnTo>
                    <a:pt x="5922" y="4324"/>
                  </a:lnTo>
                  <a:lnTo>
                    <a:pt x="5926" y="4324"/>
                  </a:lnTo>
                  <a:lnTo>
                    <a:pt x="7502" y="0"/>
                  </a:lnTo>
                  <a:lnTo>
                    <a:pt x="7499" y="0"/>
                  </a:lnTo>
                  <a:close/>
                  <a:moveTo>
                    <a:pt x="7550" y="0"/>
                  </a:moveTo>
                  <a:lnTo>
                    <a:pt x="5973" y="4324"/>
                  </a:lnTo>
                  <a:lnTo>
                    <a:pt x="5977" y="4324"/>
                  </a:lnTo>
                  <a:lnTo>
                    <a:pt x="7553" y="0"/>
                  </a:lnTo>
                  <a:lnTo>
                    <a:pt x="7550" y="0"/>
                  </a:lnTo>
                  <a:close/>
                  <a:moveTo>
                    <a:pt x="7601" y="0"/>
                  </a:moveTo>
                  <a:lnTo>
                    <a:pt x="6024" y="4324"/>
                  </a:lnTo>
                  <a:lnTo>
                    <a:pt x="6028" y="4324"/>
                  </a:lnTo>
                  <a:lnTo>
                    <a:pt x="7605" y="0"/>
                  </a:lnTo>
                  <a:lnTo>
                    <a:pt x="7601" y="0"/>
                  </a:lnTo>
                  <a:close/>
                  <a:moveTo>
                    <a:pt x="7652" y="0"/>
                  </a:moveTo>
                  <a:lnTo>
                    <a:pt x="6075" y="4324"/>
                  </a:lnTo>
                  <a:lnTo>
                    <a:pt x="6079" y="4324"/>
                  </a:lnTo>
                  <a:lnTo>
                    <a:pt x="7656" y="0"/>
                  </a:lnTo>
                  <a:lnTo>
                    <a:pt x="7652" y="0"/>
                  </a:lnTo>
                  <a:close/>
                  <a:moveTo>
                    <a:pt x="6126" y="4324"/>
                  </a:moveTo>
                  <a:lnTo>
                    <a:pt x="6130" y="4324"/>
                  </a:lnTo>
                  <a:lnTo>
                    <a:pt x="7678" y="79"/>
                  </a:lnTo>
                  <a:lnTo>
                    <a:pt x="7678" y="69"/>
                  </a:lnTo>
                  <a:lnTo>
                    <a:pt x="6126" y="4324"/>
                  </a:lnTo>
                  <a:close/>
                  <a:moveTo>
                    <a:pt x="6181" y="4324"/>
                  </a:moveTo>
                  <a:lnTo>
                    <a:pt x="7678" y="219"/>
                  </a:lnTo>
                  <a:lnTo>
                    <a:pt x="7678" y="209"/>
                  </a:lnTo>
                  <a:lnTo>
                    <a:pt x="6178" y="4324"/>
                  </a:lnTo>
                  <a:lnTo>
                    <a:pt x="6181" y="4324"/>
                  </a:lnTo>
                  <a:close/>
                  <a:moveTo>
                    <a:pt x="6232" y="4324"/>
                  </a:moveTo>
                  <a:lnTo>
                    <a:pt x="7678" y="358"/>
                  </a:lnTo>
                  <a:lnTo>
                    <a:pt x="7678" y="349"/>
                  </a:lnTo>
                  <a:lnTo>
                    <a:pt x="6229" y="4324"/>
                  </a:lnTo>
                  <a:lnTo>
                    <a:pt x="6232" y="4324"/>
                  </a:lnTo>
                  <a:close/>
                  <a:moveTo>
                    <a:pt x="4333" y="0"/>
                  </a:moveTo>
                  <a:lnTo>
                    <a:pt x="2756" y="4324"/>
                  </a:lnTo>
                  <a:lnTo>
                    <a:pt x="2760" y="4324"/>
                  </a:lnTo>
                  <a:lnTo>
                    <a:pt x="4336" y="0"/>
                  </a:lnTo>
                  <a:lnTo>
                    <a:pt x="4333" y="0"/>
                  </a:lnTo>
                  <a:close/>
                  <a:moveTo>
                    <a:pt x="4282" y="0"/>
                  </a:moveTo>
                  <a:lnTo>
                    <a:pt x="2705" y="4324"/>
                  </a:lnTo>
                  <a:lnTo>
                    <a:pt x="2709" y="4324"/>
                  </a:lnTo>
                  <a:lnTo>
                    <a:pt x="4285" y="0"/>
                  </a:lnTo>
                  <a:lnTo>
                    <a:pt x="4282" y="0"/>
                  </a:lnTo>
                  <a:close/>
                  <a:moveTo>
                    <a:pt x="4384" y="0"/>
                  </a:moveTo>
                  <a:lnTo>
                    <a:pt x="2807" y="4324"/>
                  </a:lnTo>
                  <a:lnTo>
                    <a:pt x="2811" y="4324"/>
                  </a:lnTo>
                  <a:lnTo>
                    <a:pt x="4388" y="0"/>
                  </a:lnTo>
                  <a:lnTo>
                    <a:pt x="4384" y="0"/>
                  </a:lnTo>
                  <a:close/>
                  <a:moveTo>
                    <a:pt x="4435" y="0"/>
                  </a:moveTo>
                  <a:lnTo>
                    <a:pt x="2858" y="4324"/>
                  </a:lnTo>
                  <a:lnTo>
                    <a:pt x="2862" y="4324"/>
                  </a:lnTo>
                  <a:lnTo>
                    <a:pt x="4439" y="0"/>
                  </a:lnTo>
                  <a:lnTo>
                    <a:pt x="4435" y="0"/>
                  </a:lnTo>
                  <a:close/>
                  <a:moveTo>
                    <a:pt x="4486" y="0"/>
                  </a:moveTo>
                  <a:lnTo>
                    <a:pt x="2909" y="4324"/>
                  </a:lnTo>
                  <a:lnTo>
                    <a:pt x="2913" y="4324"/>
                  </a:lnTo>
                  <a:lnTo>
                    <a:pt x="4490" y="0"/>
                  </a:lnTo>
                  <a:lnTo>
                    <a:pt x="4486" y="0"/>
                  </a:lnTo>
                  <a:close/>
                  <a:moveTo>
                    <a:pt x="4537" y="0"/>
                  </a:moveTo>
                  <a:lnTo>
                    <a:pt x="2961" y="4324"/>
                  </a:lnTo>
                  <a:lnTo>
                    <a:pt x="2964" y="4324"/>
                  </a:lnTo>
                  <a:lnTo>
                    <a:pt x="4541" y="0"/>
                  </a:lnTo>
                  <a:lnTo>
                    <a:pt x="4537" y="0"/>
                  </a:lnTo>
                  <a:close/>
                  <a:moveTo>
                    <a:pt x="4588" y="0"/>
                  </a:moveTo>
                  <a:lnTo>
                    <a:pt x="3012" y="4324"/>
                  </a:lnTo>
                  <a:lnTo>
                    <a:pt x="3015" y="4324"/>
                  </a:lnTo>
                  <a:lnTo>
                    <a:pt x="4592" y="0"/>
                  </a:lnTo>
                  <a:lnTo>
                    <a:pt x="4588" y="0"/>
                  </a:lnTo>
                  <a:close/>
                  <a:moveTo>
                    <a:pt x="4640" y="0"/>
                  </a:moveTo>
                  <a:lnTo>
                    <a:pt x="3063" y="4324"/>
                  </a:lnTo>
                  <a:lnTo>
                    <a:pt x="3066" y="4324"/>
                  </a:lnTo>
                  <a:lnTo>
                    <a:pt x="4643" y="0"/>
                  </a:lnTo>
                  <a:lnTo>
                    <a:pt x="4640" y="0"/>
                  </a:lnTo>
                  <a:close/>
                  <a:moveTo>
                    <a:pt x="4691" y="0"/>
                  </a:moveTo>
                  <a:lnTo>
                    <a:pt x="3114" y="4324"/>
                  </a:lnTo>
                  <a:lnTo>
                    <a:pt x="3117" y="4324"/>
                  </a:lnTo>
                  <a:lnTo>
                    <a:pt x="4694" y="0"/>
                  </a:lnTo>
                  <a:lnTo>
                    <a:pt x="4691" y="0"/>
                  </a:lnTo>
                  <a:close/>
                  <a:moveTo>
                    <a:pt x="4742" y="0"/>
                  </a:moveTo>
                  <a:lnTo>
                    <a:pt x="3165" y="4324"/>
                  </a:lnTo>
                  <a:lnTo>
                    <a:pt x="3168" y="4324"/>
                  </a:lnTo>
                  <a:lnTo>
                    <a:pt x="4745" y="0"/>
                  </a:lnTo>
                  <a:lnTo>
                    <a:pt x="4742" y="0"/>
                  </a:lnTo>
                  <a:close/>
                  <a:moveTo>
                    <a:pt x="4793" y="0"/>
                  </a:moveTo>
                  <a:lnTo>
                    <a:pt x="3216" y="4324"/>
                  </a:lnTo>
                  <a:lnTo>
                    <a:pt x="3219" y="4324"/>
                  </a:lnTo>
                  <a:lnTo>
                    <a:pt x="4796" y="0"/>
                  </a:lnTo>
                  <a:lnTo>
                    <a:pt x="4793" y="0"/>
                  </a:lnTo>
                  <a:close/>
                  <a:moveTo>
                    <a:pt x="4844" y="0"/>
                  </a:moveTo>
                  <a:lnTo>
                    <a:pt x="3267" y="4324"/>
                  </a:lnTo>
                  <a:lnTo>
                    <a:pt x="3270" y="4324"/>
                  </a:lnTo>
                  <a:lnTo>
                    <a:pt x="4847" y="0"/>
                  </a:lnTo>
                  <a:lnTo>
                    <a:pt x="4844" y="0"/>
                  </a:lnTo>
                  <a:close/>
                  <a:moveTo>
                    <a:pt x="4895" y="0"/>
                  </a:moveTo>
                  <a:lnTo>
                    <a:pt x="3318" y="4324"/>
                  </a:lnTo>
                  <a:lnTo>
                    <a:pt x="3322" y="4324"/>
                  </a:lnTo>
                  <a:lnTo>
                    <a:pt x="4898" y="0"/>
                  </a:lnTo>
                  <a:lnTo>
                    <a:pt x="4895" y="0"/>
                  </a:lnTo>
                  <a:close/>
                  <a:moveTo>
                    <a:pt x="4946" y="0"/>
                  </a:moveTo>
                  <a:lnTo>
                    <a:pt x="3369" y="4324"/>
                  </a:lnTo>
                  <a:lnTo>
                    <a:pt x="3373" y="4324"/>
                  </a:lnTo>
                  <a:lnTo>
                    <a:pt x="4949" y="0"/>
                  </a:lnTo>
                  <a:lnTo>
                    <a:pt x="4946" y="0"/>
                  </a:lnTo>
                  <a:close/>
                  <a:moveTo>
                    <a:pt x="4997" y="0"/>
                  </a:moveTo>
                  <a:lnTo>
                    <a:pt x="3420" y="4324"/>
                  </a:lnTo>
                  <a:lnTo>
                    <a:pt x="3424" y="4324"/>
                  </a:lnTo>
                  <a:lnTo>
                    <a:pt x="5000" y="0"/>
                  </a:lnTo>
                  <a:lnTo>
                    <a:pt x="4997" y="0"/>
                  </a:lnTo>
                  <a:close/>
                  <a:moveTo>
                    <a:pt x="5048" y="0"/>
                  </a:moveTo>
                  <a:lnTo>
                    <a:pt x="3471" y="4324"/>
                  </a:lnTo>
                  <a:lnTo>
                    <a:pt x="3475" y="4324"/>
                  </a:lnTo>
                  <a:lnTo>
                    <a:pt x="5052" y="0"/>
                  </a:lnTo>
                  <a:lnTo>
                    <a:pt x="5048" y="0"/>
                  </a:lnTo>
                  <a:close/>
                  <a:moveTo>
                    <a:pt x="5099" y="0"/>
                  </a:moveTo>
                  <a:lnTo>
                    <a:pt x="3522" y="4324"/>
                  </a:lnTo>
                  <a:lnTo>
                    <a:pt x="3526" y="4324"/>
                  </a:lnTo>
                  <a:lnTo>
                    <a:pt x="5103" y="0"/>
                  </a:lnTo>
                  <a:lnTo>
                    <a:pt x="5099" y="0"/>
                  </a:lnTo>
                  <a:close/>
                  <a:moveTo>
                    <a:pt x="5150" y="0"/>
                  </a:moveTo>
                  <a:lnTo>
                    <a:pt x="3574" y="4324"/>
                  </a:lnTo>
                  <a:lnTo>
                    <a:pt x="3577" y="4324"/>
                  </a:lnTo>
                  <a:lnTo>
                    <a:pt x="5154" y="0"/>
                  </a:lnTo>
                  <a:lnTo>
                    <a:pt x="5150" y="0"/>
                  </a:lnTo>
                  <a:close/>
                  <a:moveTo>
                    <a:pt x="5201" y="0"/>
                  </a:moveTo>
                  <a:lnTo>
                    <a:pt x="3625" y="4324"/>
                  </a:lnTo>
                  <a:lnTo>
                    <a:pt x="3628" y="4324"/>
                  </a:lnTo>
                  <a:lnTo>
                    <a:pt x="5205" y="0"/>
                  </a:lnTo>
                  <a:lnTo>
                    <a:pt x="5201" y="0"/>
                  </a:lnTo>
                  <a:close/>
                  <a:moveTo>
                    <a:pt x="5252" y="0"/>
                  </a:moveTo>
                  <a:lnTo>
                    <a:pt x="3676" y="4324"/>
                  </a:lnTo>
                  <a:lnTo>
                    <a:pt x="3679" y="4324"/>
                  </a:lnTo>
                  <a:lnTo>
                    <a:pt x="5256" y="0"/>
                  </a:lnTo>
                  <a:lnTo>
                    <a:pt x="5252" y="0"/>
                  </a:lnTo>
                  <a:close/>
                  <a:moveTo>
                    <a:pt x="5304" y="0"/>
                  </a:moveTo>
                  <a:lnTo>
                    <a:pt x="3727" y="4324"/>
                  </a:lnTo>
                  <a:lnTo>
                    <a:pt x="3730" y="4324"/>
                  </a:lnTo>
                  <a:lnTo>
                    <a:pt x="5307" y="0"/>
                  </a:lnTo>
                  <a:lnTo>
                    <a:pt x="5304" y="0"/>
                  </a:lnTo>
                  <a:close/>
                  <a:moveTo>
                    <a:pt x="5355" y="0"/>
                  </a:moveTo>
                  <a:lnTo>
                    <a:pt x="3778" y="4324"/>
                  </a:lnTo>
                  <a:lnTo>
                    <a:pt x="3781" y="4324"/>
                  </a:lnTo>
                  <a:lnTo>
                    <a:pt x="5358" y="0"/>
                  </a:lnTo>
                  <a:lnTo>
                    <a:pt x="5355" y="0"/>
                  </a:lnTo>
                  <a:close/>
                  <a:moveTo>
                    <a:pt x="5406" y="0"/>
                  </a:moveTo>
                  <a:lnTo>
                    <a:pt x="3829" y="4324"/>
                  </a:lnTo>
                  <a:lnTo>
                    <a:pt x="3832" y="4324"/>
                  </a:lnTo>
                  <a:lnTo>
                    <a:pt x="5409" y="0"/>
                  </a:lnTo>
                  <a:lnTo>
                    <a:pt x="5406" y="0"/>
                  </a:lnTo>
                  <a:close/>
                  <a:moveTo>
                    <a:pt x="5457" y="0"/>
                  </a:moveTo>
                  <a:lnTo>
                    <a:pt x="3880" y="4324"/>
                  </a:lnTo>
                  <a:lnTo>
                    <a:pt x="3883" y="4324"/>
                  </a:lnTo>
                  <a:lnTo>
                    <a:pt x="5460" y="0"/>
                  </a:lnTo>
                  <a:lnTo>
                    <a:pt x="5457" y="0"/>
                  </a:lnTo>
                  <a:close/>
                  <a:moveTo>
                    <a:pt x="5508" y="0"/>
                  </a:moveTo>
                  <a:lnTo>
                    <a:pt x="3931" y="4324"/>
                  </a:lnTo>
                  <a:lnTo>
                    <a:pt x="3934" y="4324"/>
                  </a:lnTo>
                  <a:lnTo>
                    <a:pt x="5511" y="0"/>
                  </a:lnTo>
                  <a:lnTo>
                    <a:pt x="5508" y="0"/>
                  </a:lnTo>
                  <a:close/>
                  <a:moveTo>
                    <a:pt x="5559" y="0"/>
                  </a:moveTo>
                  <a:lnTo>
                    <a:pt x="3982" y="4324"/>
                  </a:lnTo>
                  <a:lnTo>
                    <a:pt x="3986" y="4324"/>
                  </a:lnTo>
                  <a:lnTo>
                    <a:pt x="5562" y="0"/>
                  </a:lnTo>
                  <a:lnTo>
                    <a:pt x="5559" y="0"/>
                  </a:lnTo>
                  <a:close/>
                  <a:moveTo>
                    <a:pt x="5610" y="0"/>
                  </a:moveTo>
                  <a:lnTo>
                    <a:pt x="4033" y="4324"/>
                  </a:lnTo>
                  <a:lnTo>
                    <a:pt x="4037" y="4324"/>
                  </a:lnTo>
                  <a:lnTo>
                    <a:pt x="5613" y="0"/>
                  </a:lnTo>
                  <a:lnTo>
                    <a:pt x="5610" y="0"/>
                  </a:lnTo>
                  <a:close/>
                  <a:moveTo>
                    <a:pt x="5661" y="0"/>
                  </a:moveTo>
                  <a:lnTo>
                    <a:pt x="4084" y="4324"/>
                  </a:lnTo>
                  <a:lnTo>
                    <a:pt x="4088" y="4324"/>
                  </a:lnTo>
                  <a:lnTo>
                    <a:pt x="5665" y="0"/>
                  </a:lnTo>
                  <a:lnTo>
                    <a:pt x="5661" y="0"/>
                  </a:lnTo>
                  <a:close/>
                  <a:moveTo>
                    <a:pt x="5712" y="0"/>
                  </a:moveTo>
                  <a:lnTo>
                    <a:pt x="4135" y="4324"/>
                  </a:lnTo>
                  <a:lnTo>
                    <a:pt x="4139" y="4324"/>
                  </a:lnTo>
                  <a:lnTo>
                    <a:pt x="5716" y="0"/>
                  </a:lnTo>
                  <a:lnTo>
                    <a:pt x="5712" y="0"/>
                  </a:lnTo>
                  <a:close/>
                  <a:moveTo>
                    <a:pt x="5762" y="0"/>
                  </a:moveTo>
                  <a:lnTo>
                    <a:pt x="4186" y="4324"/>
                  </a:lnTo>
                  <a:lnTo>
                    <a:pt x="4190" y="4324"/>
                  </a:lnTo>
                  <a:lnTo>
                    <a:pt x="5766" y="0"/>
                  </a:lnTo>
                  <a:lnTo>
                    <a:pt x="5762" y="0"/>
                  </a:lnTo>
                  <a:close/>
                  <a:moveTo>
                    <a:pt x="5813" y="0"/>
                  </a:moveTo>
                  <a:lnTo>
                    <a:pt x="4238" y="4324"/>
                  </a:lnTo>
                  <a:lnTo>
                    <a:pt x="4241" y="4324"/>
                  </a:lnTo>
                  <a:lnTo>
                    <a:pt x="5817" y="0"/>
                  </a:lnTo>
                  <a:lnTo>
                    <a:pt x="5813" y="0"/>
                  </a:lnTo>
                  <a:close/>
                  <a:moveTo>
                    <a:pt x="5864" y="0"/>
                  </a:moveTo>
                  <a:lnTo>
                    <a:pt x="4289" y="4324"/>
                  </a:lnTo>
                  <a:lnTo>
                    <a:pt x="4292" y="4324"/>
                  </a:lnTo>
                  <a:lnTo>
                    <a:pt x="5868" y="0"/>
                  </a:lnTo>
                  <a:lnTo>
                    <a:pt x="5864" y="0"/>
                  </a:lnTo>
                  <a:close/>
                  <a:moveTo>
                    <a:pt x="5915" y="0"/>
                  </a:moveTo>
                  <a:lnTo>
                    <a:pt x="4340" y="4324"/>
                  </a:lnTo>
                  <a:lnTo>
                    <a:pt x="4343" y="4324"/>
                  </a:lnTo>
                  <a:lnTo>
                    <a:pt x="5919" y="0"/>
                  </a:lnTo>
                  <a:lnTo>
                    <a:pt x="5915" y="0"/>
                  </a:lnTo>
                  <a:close/>
                  <a:moveTo>
                    <a:pt x="5967" y="0"/>
                  </a:moveTo>
                  <a:lnTo>
                    <a:pt x="4391" y="4324"/>
                  </a:lnTo>
                  <a:lnTo>
                    <a:pt x="4394" y="4324"/>
                  </a:lnTo>
                  <a:lnTo>
                    <a:pt x="5970" y="0"/>
                  </a:lnTo>
                  <a:lnTo>
                    <a:pt x="5967" y="0"/>
                  </a:lnTo>
                  <a:close/>
                  <a:moveTo>
                    <a:pt x="6018" y="0"/>
                  </a:moveTo>
                  <a:lnTo>
                    <a:pt x="4442" y="4324"/>
                  </a:lnTo>
                  <a:lnTo>
                    <a:pt x="4445" y="4324"/>
                  </a:lnTo>
                  <a:lnTo>
                    <a:pt x="6021" y="0"/>
                  </a:lnTo>
                  <a:lnTo>
                    <a:pt x="6018" y="0"/>
                  </a:lnTo>
                  <a:close/>
                  <a:moveTo>
                    <a:pt x="6069" y="0"/>
                  </a:moveTo>
                  <a:lnTo>
                    <a:pt x="4493" y="4324"/>
                  </a:lnTo>
                  <a:lnTo>
                    <a:pt x="4496" y="4324"/>
                  </a:lnTo>
                  <a:lnTo>
                    <a:pt x="6072" y="0"/>
                  </a:lnTo>
                  <a:lnTo>
                    <a:pt x="6069" y="0"/>
                  </a:lnTo>
                  <a:close/>
                  <a:moveTo>
                    <a:pt x="6120" y="0"/>
                  </a:moveTo>
                  <a:lnTo>
                    <a:pt x="4544" y="4324"/>
                  </a:lnTo>
                  <a:lnTo>
                    <a:pt x="4547" y="4324"/>
                  </a:lnTo>
                  <a:lnTo>
                    <a:pt x="6123" y="0"/>
                  </a:lnTo>
                  <a:lnTo>
                    <a:pt x="6120" y="0"/>
                  </a:lnTo>
                  <a:close/>
                  <a:moveTo>
                    <a:pt x="6171" y="0"/>
                  </a:moveTo>
                  <a:lnTo>
                    <a:pt x="4595" y="4324"/>
                  </a:lnTo>
                  <a:lnTo>
                    <a:pt x="4599" y="4324"/>
                  </a:lnTo>
                  <a:lnTo>
                    <a:pt x="6174" y="0"/>
                  </a:lnTo>
                  <a:lnTo>
                    <a:pt x="6171" y="0"/>
                  </a:lnTo>
                  <a:close/>
                  <a:moveTo>
                    <a:pt x="6222" y="0"/>
                  </a:moveTo>
                  <a:lnTo>
                    <a:pt x="4646" y="4324"/>
                  </a:lnTo>
                  <a:lnTo>
                    <a:pt x="4650" y="4324"/>
                  </a:lnTo>
                  <a:lnTo>
                    <a:pt x="6225" y="0"/>
                  </a:lnTo>
                  <a:lnTo>
                    <a:pt x="6222" y="0"/>
                  </a:lnTo>
                  <a:close/>
                  <a:moveTo>
                    <a:pt x="6273" y="0"/>
                  </a:moveTo>
                  <a:lnTo>
                    <a:pt x="4697" y="4324"/>
                  </a:lnTo>
                  <a:lnTo>
                    <a:pt x="4701" y="4324"/>
                  </a:lnTo>
                  <a:lnTo>
                    <a:pt x="6276" y="0"/>
                  </a:lnTo>
                  <a:lnTo>
                    <a:pt x="6273" y="0"/>
                  </a:lnTo>
                  <a:close/>
                  <a:moveTo>
                    <a:pt x="6324" y="0"/>
                  </a:moveTo>
                  <a:lnTo>
                    <a:pt x="4748" y="4324"/>
                  </a:lnTo>
                  <a:lnTo>
                    <a:pt x="4752" y="4324"/>
                  </a:lnTo>
                  <a:lnTo>
                    <a:pt x="6328" y="0"/>
                  </a:lnTo>
                  <a:lnTo>
                    <a:pt x="6324" y="0"/>
                  </a:lnTo>
                  <a:close/>
                  <a:moveTo>
                    <a:pt x="6375" y="0"/>
                  </a:moveTo>
                  <a:lnTo>
                    <a:pt x="4799" y="4324"/>
                  </a:lnTo>
                  <a:lnTo>
                    <a:pt x="4803" y="4324"/>
                  </a:lnTo>
                  <a:lnTo>
                    <a:pt x="6379" y="0"/>
                  </a:lnTo>
                  <a:lnTo>
                    <a:pt x="6375" y="0"/>
                  </a:lnTo>
                  <a:close/>
                  <a:moveTo>
                    <a:pt x="6426" y="0"/>
                  </a:moveTo>
                  <a:lnTo>
                    <a:pt x="4850" y="4324"/>
                  </a:lnTo>
                  <a:lnTo>
                    <a:pt x="4854" y="4324"/>
                  </a:lnTo>
                  <a:lnTo>
                    <a:pt x="6430" y="0"/>
                  </a:lnTo>
                  <a:lnTo>
                    <a:pt x="6426" y="0"/>
                  </a:lnTo>
                  <a:close/>
                  <a:moveTo>
                    <a:pt x="6477" y="0"/>
                  </a:moveTo>
                  <a:lnTo>
                    <a:pt x="4902" y="4324"/>
                  </a:lnTo>
                  <a:lnTo>
                    <a:pt x="4905" y="4324"/>
                  </a:lnTo>
                  <a:lnTo>
                    <a:pt x="6481" y="0"/>
                  </a:lnTo>
                  <a:lnTo>
                    <a:pt x="6477" y="0"/>
                  </a:lnTo>
                  <a:close/>
                  <a:moveTo>
                    <a:pt x="6528" y="0"/>
                  </a:moveTo>
                  <a:lnTo>
                    <a:pt x="4953" y="4324"/>
                  </a:lnTo>
                  <a:lnTo>
                    <a:pt x="4956" y="4324"/>
                  </a:lnTo>
                  <a:lnTo>
                    <a:pt x="6532" y="0"/>
                  </a:lnTo>
                  <a:lnTo>
                    <a:pt x="6528" y="0"/>
                  </a:lnTo>
                  <a:close/>
                  <a:moveTo>
                    <a:pt x="6283" y="4324"/>
                  </a:moveTo>
                  <a:lnTo>
                    <a:pt x="7678" y="498"/>
                  </a:lnTo>
                  <a:lnTo>
                    <a:pt x="7678" y="489"/>
                  </a:lnTo>
                  <a:lnTo>
                    <a:pt x="6280" y="4324"/>
                  </a:lnTo>
                  <a:lnTo>
                    <a:pt x="6283" y="4324"/>
                  </a:lnTo>
                  <a:close/>
                  <a:moveTo>
                    <a:pt x="6334" y="4324"/>
                  </a:moveTo>
                  <a:lnTo>
                    <a:pt x="7678" y="639"/>
                  </a:lnTo>
                  <a:lnTo>
                    <a:pt x="7678" y="630"/>
                  </a:lnTo>
                  <a:lnTo>
                    <a:pt x="6331" y="4324"/>
                  </a:lnTo>
                  <a:lnTo>
                    <a:pt x="6334" y="4324"/>
                  </a:lnTo>
                  <a:close/>
                  <a:moveTo>
                    <a:pt x="6385" y="4324"/>
                  </a:moveTo>
                  <a:lnTo>
                    <a:pt x="7678" y="779"/>
                  </a:lnTo>
                  <a:lnTo>
                    <a:pt x="7678" y="770"/>
                  </a:lnTo>
                  <a:lnTo>
                    <a:pt x="6382" y="4324"/>
                  </a:lnTo>
                  <a:lnTo>
                    <a:pt x="6385" y="4324"/>
                  </a:lnTo>
                  <a:close/>
                  <a:moveTo>
                    <a:pt x="6436" y="4324"/>
                  </a:moveTo>
                  <a:lnTo>
                    <a:pt x="7678" y="919"/>
                  </a:lnTo>
                  <a:lnTo>
                    <a:pt x="7678" y="910"/>
                  </a:lnTo>
                  <a:lnTo>
                    <a:pt x="6433" y="4324"/>
                  </a:lnTo>
                  <a:lnTo>
                    <a:pt x="6436" y="4324"/>
                  </a:lnTo>
                  <a:close/>
                  <a:moveTo>
                    <a:pt x="6487" y="4324"/>
                  </a:moveTo>
                  <a:lnTo>
                    <a:pt x="7678" y="1059"/>
                  </a:lnTo>
                  <a:lnTo>
                    <a:pt x="7678" y="1050"/>
                  </a:lnTo>
                  <a:lnTo>
                    <a:pt x="6484" y="4324"/>
                  </a:lnTo>
                  <a:lnTo>
                    <a:pt x="6487" y="4324"/>
                  </a:lnTo>
                  <a:close/>
                  <a:moveTo>
                    <a:pt x="6539" y="4324"/>
                  </a:moveTo>
                  <a:lnTo>
                    <a:pt x="7678" y="1199"/>
                  </a:lnTo>
                  <a:lnTo>
                    <a:pt x="7678" y="1190"/>
                  </a:lnTo>
                  <a:lnTo>
                    <a:pt x="6535" y="4324"/>
                  </a:lnTo>
                  <a:lnTo>
                    <a:pt x="6539" y="4324"/>
                  </a:lnTo>
                  <a:close/>
                  <a:moveTo>
                    <a:pt x="6590" y="4324"/>
                  </a:moveTo>
                  <a:lnTo>
                    <a:pt x="7678" y="1339"/>
                  </a:lnTo>
                  <a:lnTo>
                    <a:pt x="7678" y="1330"/>
                  </a:lnTo>
                  <a:lnTo>
                    <a:pt x="6586" y="4324"/>
                  </a:lnTo>
                  <a:lnTo>
                    <a:pt x="6590" y="4324"/>
                  </a:lnTo>
                  <a:close/>
                  <a:moveTo>
                    <a:pt x="6641" y="4324"/>
                  </a:moveTo>
                  <a:lnTo>
                    <a:pt x="7678" y="1479"/>
                  </a:lnTo>
                  <a:lnTo>
                    <a:pt x="7678" y="1470"/>
                  </a:lnTo>
                  <a:lnTo>
                    <a:pt x="6637" y="4324"/>
                  </a:lnTo>
                  <a:lnTo>
                    <a:pt x="6641" y="4324"/>
                  </a:lnTo>
                  <a:close/>
                  <a:moveTo>
                    <a:pt x="6692" y="4324"/>
                  </a:moveTo>
                  <a:lnTo>
                    <a:pt x="7678" y="1619"/>
                  </a:lnTo>
                  <a:lnTo>
                    <a:pt x="7678" y="1610"/>
                  </a:lnTo>
                  <a:lnTo>
                    <a:pt x="6688" y="4324"/>
                  </a:lnTo>
                  <a:lnTo>
                    <a:pt x="6692" y="4324"/>
                  </a:lnTo>
                  <a:close/>
                  <a:moveTo>
                    <a:pt x="6743" y="4324"/>
                  </a:moveTo>
                  <a:lnTo>
                    <a:pt x="7678" y="1760"/>
                  </a:lnTo>
                  <a:lnTo>
                    <a:pt x="7678" y="1751"/>
                  </a:lnTo>
                  <a:lnTo>
                    <a:pt x="6739" y="4324"/>
                  </a:lnTo>
                  <a:lnTo>
                    <a:pt x="6743" y="4324"/>
                  </a:lnTo>
                  <a:close/>
                  <a:moveTo>
                    <a:pt x="6794" y="4324"/>
                  </a:moveTo>
                  <a:lnTo>
                    <a:pt x="7678" y="1900"/>
                  </a:lnTo>
                  <a:lnTo>
                    <a:pt x="7678" y="1890"/>
                  </a:lnTo>
                  <a:lnTo>
                    <a:pt x="6791" y="4324"/>
                  </a:lnTo>
                  <a:lnTo>
                    <a:pt x="6794" y="4324"/>
                  </a:lnTo>
                  <a:close/>
                  <a:moveTo>
                    <a:pt x="6845" y="4324"/>
                  </a:moveTo>
                  <a:lnTo>
                    <a:pt x="7678" y="2040"/>
                  </a:lnTo>
                  <a:lnTo>
                    <a:pt x="7678" y="2030"/>
                  </a:lnTo>
                  <a:lnTo>
                    <a:pt x="6842" y="4324"/>
                  </a:lnTo>
                  <a:lnTo>
                    <a:pt x="6845" y="4324"/>
                  </a:lnTo>
                  <a:close/>
                  <a:moveTo>
                    <a:pt x="6896" y="4324"/>
                  </a:moveTo>
                  <a:lnTo>
                    <a:pt x="7678" y="2180"/>
                  </a:lnTo>
                  <a:lnTo>
                    <a:pt x="7678" y="2170"/>
                  </a:lnTo>
                  <a:lnTo>
                    <a:pt x="6893" y="4324"/>
                  </a:lnTo>
                  <a:lnTo>
                    <a:pt x="6896" y="4324"/>
                  </a:lnTo>
                  <a:close/>
                  <a:moveTo>
                    <a:pt x="6947" y="4324"/>
                  </a:moveTo>
                  <a:lnTo>
                    <a:pt x="7678" y="2320"/>
                  </a:lnTo>
                  <a:lnTo>
                    <a:pt x="7678" y="2310"/>
                  </a:lnTo>
                  <a:lnTo>
                    <a:pt x="6944" y="4324"/>
                  </a:lnTo>
                  <a:lnTo>
                    <a:pt x="6947" y="4324"/>
                  </a:lnTo>
                  <a:close/>
                  <a:moveTo>
                    <a:pt x="6998" y="4324"/>
                  </a:moveTo>
                  <a:lnTo>
                    <a:pt x="7678" y="2460"/>
                  </a:lnTo>
                  <a:lnTo>
                    <a:pt x="7678" y="2450"/>
                  </a:lnTo>
                  <a:lnTo>
                    <a:pt x="6995" y="4324"/>
                  </a:lnTo>
                  <a:lnTo>
                    <a:pt x="6998" y="4324"/>
                  </a:lnTo>
                  <a:close/>
                  <a:moveTo>
                    <a:pt x="7049" y="4324"/>
                  </a:moveTo>
                  <a:lnTo>
                    <a:pt x="7678" y="2600"/>
                  </a:lnTo>
                  <a:lnTo>
                    <a:pt x="7678" y="2590"/>
                  </a:lnTo>
                  <a:lnTo>
                    <a:pt x="7046" y="4324"/>
                  </a:lnTo>
                  <a:lnTo>
                    <a:pt x="7049" y="4324"/>
                  </a:lnTo>
                  <a:close/>
                  <a:moveTo>
                    <a:pt x="7100" y="4324"/>
                  </a:moveTo>
                  <a:lnTo>
                    <a:pt x="7678" y="2741"/>
                  </a:lnTo>
                  <a:lnTo>
                    <a:pt x="7678" y="2731"/>
                  </a:lnTo>
                  <a:lnTo>
                    <a:pt x="7097" y="4324"/>
                  </a:lnTo>
                  <a:lnTo>
                    <a:pt x="7100" y="4324"/>
                  </a:lnTo>
                  <a:close/>
                  <a:moveTo>
                    <a:pt x="7151" y="4324"/>
                  </a:moveTo>
                  <a:lnTo>
                    <a:pt x="7678" y="2880"/>
                  </a:lnTo>
                  <a:lnTo>
                    <a:pt x="7678" y="2871"/>
                  </a:lnTo>
                  <a:lnTo>
                    <a:pt x="7148" y="4324"/>
                  </a:lnTo>
                  <a:lnTo>
                    <a:pt x="7151" y="4324"/>
                  </a:lnTo>
                  <a:close/>
                  <a:moveTo>
                    <a:pt x="7203" y="4324"/>
                  </a:moveTo>
                  <a:lnTo>
                    <a:pt x="7678" y="3020"/>
                  </a:lnTo>
                  <a:lnTo>
                    <a:pt x="7678" y="3011"/>
                  </a:lnTo>
                  <a:lnTo>
                    <a:pt x="7199" y="4324"/>
                  </a:lnTo>
                  <a:lnTo>
                    <a:pt x="7203" y="4324"/>
                  </a:lnTo>
                  <a:close/>
                  <a:moveTo>
                    <a:pt x="7254" y="4324"/>
                  </a:moveTo>
                  <a:lnTo>
                    <a:pt x="7678" y="3160"/>
                  </a:lnTo>
                  <a:lnTo>
                    <a:pt x="7678" y="3151"/>
                  </a:lnTo>
                  <a:lnTo>
                    <a:pt x="7250" y="4324"/>
                  </a:lnTo>
                  <a:lnTo>
                    <a:pt x="7254" y="4324"/>
                  </a:lnTo>
                  <a:close/>
                  <a:moveTo>
                    <a:pt x="7305" y="4324"/>
                  </a:moveTo>
                  <a:lnTo>
                    <a:pt x="7678" y="3300"/>
                  </a:lnTo>
                  <a:lnTo>
                    <a:pt x="7678" y="3291"/>
                  </a:lnTo>
                  <a:lnTo>
                    <a:pt x="7301" y="4324"/>
                  </a:lnTo>
                  <a:lnTo>
                    <a:pt x="7305" y="4324"/>
                  </a:lnTo>
                  <a:close/>
                  <a:moveTo>
                    <a:pt x="7356" y="4324"/>
                  </a:moveTo>
                  <a:lnTo>
                    <a:pt x="7678" y="3440"/>
                  </a:lnTo>
                  <a:lnTo>
                    <a:pt x="7678" y="3431"/>
                  </a:lnTo>
                  <a:lnTo>
                    <a:pt x="7352" y="4324"/>
                  </a:lnTo>
                  <a:lnTo>
                    <a:pt x="7356" y="4324"/>
                  </a:lnTo>
                  <a:close/>
                  <a:moveTo>
                    <a:pt x="7407" y="4324"/>
                  </a:moveTo>
                  <a:lnTo>
                    <a:pt x="7678" y="3580"/>
                  </a:lnTo>
                  <a:lnTo>
                    <a:pt x="7678" y="3571"/>
                  </a:lnTo>
                  <a:lnTo>
                    <a:pt x="7403" y="4324"/>
                  </a:lnTo>
                  <a:lnTo>
                    <a:pt x="7407" y="4324"/>
                  </a:lnTo>
                  <a:close/>
                  <a:moveTo>
                    <a:pt x="7458" y="4324"/>
                  </a:moveTo>
                  <a:lnTo>
                    <a:pt x="7678" y="3720"/>
                  </a:lnTo>
                  <a:lnTo>
                    <a:pt x="7678" y="3711"/>
                  </a:lnTo>
                  <a:lnTo>
                    <a:pt x="7455" y="4324"/>
                  </a:lnTo>
                  <a:lnTo>
                    <a:pt x="7458" y="4324"/>
                  </a:lnTo>
                  <a:close/>
                  <a:moveTo>
                    <a:pt x="7509" y="4324"/>
                  </a:moveTo>
                  <a:lnTo>
                    <a:pt x="7678" y="3861"/>
                  </a:lnTo>
                  <a:lnTo>
                    <a:pt x="7678" y="3852"/>
                  </a:lnTo>
                  <a:lnTo>
                    <a:pt x="7506" y="4324"/>
                  </a:lnTo>
                  <a:lnTo>
                    <a:pt x="7509" y="4324"/>
                  </a:lnTo>
                  <a:close/>
                  <a:moveTo>
                    <a:pt x="7560" y="4324"/>
                  </a:moveTo>
                  <a:lnTo>
                    <a:pt x="7678" y="4001"/>
                  </a:lnTo>
                  <a:lnTo>
                    <a:pt x="7678" y="3992"/>
                  </a:lnTo>
                  <a:lnTo>
                    <a:pt x="7557" y="4324"/>
                  </a:lnTo>
                  <a:lnTo>
                    <a:pt x="7560" y="4324"/>
                  </a:lnTo>
                  <a:close/>
                  <a:moveTo>
                    <a:pt x="7611" y="4324"/>
                  </a:moveTo>
                  <a:lnTo>
                    <a:pt x="7678" y="4141"/>
                  </a:lnTo>
                  <a:lnTo>
                    <a:pt x="7678" y="4132"/>
                  </a:lnTo>
                  <a:lnTo>
                    <a:pt x="7608" y="4324"/>
                  </a:lnTo>
                  <a:lnTo>
                    <a:pt x="7611" y="4324"/>
                  </a:lnTo>
                  <a:close/>
                  <a:moveTo>
                    <a:pt x="7662" y="4324"/>
                  </a:moveTo>
                  <a:lnTo>
                    <a:pt x="7678" y="4281"/>
                  </a:lnTo>
                  <a:lnTo>
                    <a:pt x="7678" y="4272"/>
                  </a:lnTo>
                  <a:lnTo>
                    <a:pt x="7659" y="4324"/>
                  </a:lnTo>
                  <a:lnTo>
                    <a:pt x="7662" y="4324"/>
                  </a:ln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Rectangle 8">
              <a:extLst>
                <a:ext uri="{FF2B5EF4-FFF2-40B4-BE49-F238E27FC236}">
                  <a16:creationId xmlns:a16="http://schemas.microsoft.com/office/drawing/2014/main" id="{00A72F57-83C4-4BEB-B6CE-9D2071FA126C}"/>
                </a:ext>
              </a:extLst>
            </p:cNvPr>
            <p:cNvSpPr/>
            <p:nvPr userDrawn="1"/>
          </p:nvSpPr>
          <p:spPr>
            <a:xfrm>
              <a:off x="346668" y="381000"/>
              <a:ext cx="11435024" cy="5849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BBF32676-6178-426F-89C4-857D6564EA17}"/>
              </a:ext>
            </a:extLst>
          </p:cNvPr>
          <p:cNvSpPr/>
          <p:nvPr/>
        </p:nvSpPr>
        <p:spPr>
          <a:xfrm>
            <a:off x="346668" y="381000"/>
            <a:ext cx="11435024" cy="5849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53FCBB03-4949-2C46-A84A-83F9A2BB5BA1}"/>
              </a:ext>
            </a:extLst>
          </p:cNvPr>
          <p:cNvCxnSpPr>
            <a:cxnSpLocks/>
          </p:cNvCxnSpPr>
          <p:nvPr/>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sp>
        <p:nvSpPr>
          <p:cNvPr id="11" name="Title 1">
            <a:extLst>
              <a:ext uri="{FF2B5EF4-FFF2-40B4-BE49-F238E27FC236}">
                <a16:creationId xmlns:a16="http://schemas.microsoft.com/office/drawing/2014/main" id="{8A6D61C8-AE93-6F45-AD16-93DD81EC5561}"/>
              </a:ext>
            </a:extLst>
          </p:cNvPr>
          <p:cNvSpPr>
            <a:spLocks noGrp="1"/>
          </p:cNvSpPr>
          <p:nvPr>
            <p:ph type="ctrTitle" hasCustomPrompt="1"/>
          </p:nvPr>
        </p:nvSpPr>
        <p:spPr>
          <a:xfrm>
            <a:off x="720176" y="2099817"/>
            <a:ext cx="10515600" cy="2014537"/>
          </a:xfrm>
          <a:prstGeom prst="rect">
            <a:avLst/>
          </a:prstGeom>
        </p:spPr>
        <p:txBody>
          <a:bodyPr lIns="0" rIns="0" anchor="b"/>
          <a:lstStyle>
            <a:lvl1pPr algn="l">
              <a:lnSpc>
                <a:spcPct val="65000"/>
              </a:lnSpc>
              <a:defRPr sz="6000" b="1" i="0" cap="all" baseline="0">
                <a:solidFill>
                  <a:schemeClr val="accent1"/>
                </a:solidFill>
                <a:latin typeface="Franklin Gothic Heavy" panose="020B0603020102020204" pitchFamily="34" charset="0"/>
                <a:ea typeface="Tahoma" panose="020B0604030504040204" pitchFamily="34" charset="0"/>
                <a:cs typeface="Tahoma" panose="020B0604030504040204" pitchFamily="34" charset="0"/>
              </a:defRPr>
            </a:lvl1pPr>
          </a:lstStyle>
          <a:p>
            <a:r>
              <a:rPr lang="en-US" dirty="0"/>
              <a:t>MASTER TITLE </a:t>
            </a:r>
            <a:br>
              <a:rPr lang="en-US" dirty="0"/>
            </a:br>
            <a:r>
              <a:rPr lang="en-US" dirty="0"/>
              <a:t>SLIDE STYLE</a:t>
            </a:r>
          </a:p>
        </p:txBody>
      </p:sp>
      <p:pic>
        <p:nvPicPr>
          <p:cNvPr id="12" name="Picture 11">
            <a:extLst>
              <a:ext uri="{FF2B5EF4-FFF2-40B4-BE49-F238E27FC236}">
                <a16:creationId xmlns:a16="http://schemas.microsoft.com/office/drawing/2014/main" id="{60BA085D-C4D3-1B44-9829-1058877690AB}"/>
              </a:ext>
            </a:extLst>
          </p:cNvPr>
          <p:cNvPicPr>
            <a:picLocks noChangeAspect="1"/>
          </p:cNvPicPr>
          <p:nvPr/>
        </p:nvPicPr>
        <p:blipFill>
          <a:blip r:embed="rId2"/>
          <a:stretch>
            <a:fillRect/>
          </a:stretch>
        </p:blipFill>
        <p:spPr>
          <a:xfrm>
            <a:off x="720176" y="4114354"/>
            <a:ext cx="1209208" cy="871413"/>
          </a:xfrm>
          <a:prstGeom prst="rect">
            <a:avLst/>
          </a:prstGeom>
        </p:spPr>
      </p:pic>
      <p:pic>
        <p:nvPicPr>
          <p:cNvPr id="10" name="Picture 9">
            <a:extLst>
              <a:ext uri="{FF2B5EF4-FFF2-40B4-BE49-F238E27FC236}">
                <a16:creationId xmlns:a16="http://schemas.microsoft.com/office/drawing/2014/main" id="{84469A9B-07B8-46F1-A194-B1ECE6964DFC}"/>
              </a:ext>
            </a:extLst>
          </p:cNvPr>
          <p:cNvPicPr>
            <a:picLocks noChangeAspect="1"/>
          </p:cNvPicPr>
          <p:nvPr/>
        </p:nvPicPr>
        <p:blipFill>
          <a:blip r:embed="rId3"/>
          <a:stretch>
            <a:fillRect/>
          </a:stretch>
        </p:blipFill>
        <p:spPr>
          <a:xfrm>
            <a:off x="384510" y="6343470"/>
            <a:ext cx="2788920" cy="392188"/>
          </a:xfrm>
          <a:prstGeom prst="rect">
            <a:avLst/>
          </a:prstGeom>
        </p:spPr>
      </p:pic>
      <p:cxnSp>
        <p:nvCxnSpPr>
          <p:cNvPr id="15" name="Straight Connector 14">
            <a:extLst>
              <a:ext uri="{FF2B5EF4-FFF2-40B4-BE49-F238E27FC236}">
                <a16:creationId xmlns:a16="http://schemas.microsoft.com/office/drawing/2014/main" id="{D215CF15-5850-4035-A9C0-1365AB8CFDFC}"/>
              </a:ext>
            </a:extLst>
          </p:cNvPr>
          <p:cNvCxnSpPr>
            <a:cxnSpLocks/>
          </p:cNvCxnSpPr>
          <p:nvPr userDrawn="1"/>
        </p:nvCxnSpPr>
        <p:spPr>
          <a:xfrm flipH="1">
            <a:off x="11292043" y="6457730"/>
            <a:ext cx="51773" cy="154642"/>
          </a:xfrm>
          <a:prstGeom prst="line">
            <a:avLst/>
          </a:prstGeom>
        </p:spPr>
        <p:style>
          <a:lnRef idx="1">
            <a:schemeClr val="accent2"/>
          </a:lnRef>
          <a:fillRef idx="0">
            <a:schemeClr val="accent2"/>
          </a:fillRef>
          <a:effectRef idx="0">
            <a:schemeClr val="accent2"/>
          </a:effectRef>
          <a:fontRef idx="minor">
            <a:schemeClr val="tx1"/>
          </a:fontRef>
        </p:style>
      </p:cxnSp>
      <p:pic>
        <p:nvPicPr>
          <p:cNvPr id="17" name="Picture 16">
            <a:extLst>
              <a:ext uri="{FF2B5EF4-FFF2-40B4-BE49-F238E27FC236}">
                <a16:creationId xmlns:a16="http://schemas.microsoft.com/office/drawing/2014/main" id="{52FC67E5-8967-45F5-95FB-AC953BC991BC}"/>
              </a:ext>
            </a:extLst>
          </p:cNvPr>
          <p:cNvPicPr>
            <a:picLocks noChangeAspect="1"/>
          </p:cNvPicPr>
          <p:nvPr userDrawn="1"/>
        </p:nvPicPr>
        <p:blipFill>
          <a:blip r:embed="rId3"/>
          <a:stretch>
            <a:fillRect/>
          </a:stretch>
        </p:blipFill>
        <p:spPr>
          <a:xfrm>
            <a:off x="384510" y="6343470"/>
            <a:ext cx="2788920" cy="392188"/>
          </a:xfrm>
          <a:prstGeom prst="rect">
            <a:avLst/>
          </a:prstGeom>
        </p:spPr>
      </p:pic>
    </p:spTree>
    <p:extLst>
      <p:ext uri="{BB962C8B-B14F-4D97-AF65-F5344CB8AC3E}">
        <p14:creationId xmlns:p14="http://schemas.microsoft.com/office/powerpoint/2010/main" val="726978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mpty Content Slid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2DDFDE7-375F-314B-9A1C-60025A97E48B}"/>
              </a:ext>
            </a:extLst>
          </p:cNvPr>
          <p:cNvSpPr>
            <a:spLocks noGrp="1"/>
          </p:cNvSpPr>
          <p:nvPr>
            <p:ph type="body" sz="quarter" idx="14" hasCustomPrompt="1"/>
          </p:nvPr>
        </p:nvSpPr>
        <p:spPr>
          <a:xfrm>
            <a:off x="6096000" y="1"/>
            <a:ext cx="5677689"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7" name="Slide Number Placeholder 7">
            <a:extLst>
              <a:ext uri="{FF2B5EF4-FFF2-40B4-BE49-F238E27FC236}">
                <a16:creationId xmlns:a16="http://schemas.microsoft.com/office/drawing/2014/main" id="{CFACAECB-AFA0-4049-8E85-0D6E590ABF71}"/>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2057307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with Bullet Color 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60F1F-8420-7245-B2FF-0C37EE8D055E}"/>
              </a:ext>
            </a:extLst>
          </p:cNvPr>
          <p:cNvSpPr>
            <a:spLocks noGrp="1"/>
          </p:cNvSpPr>
          <p:nvPr>
            <p:ph idx="1" hasCustomPrompt="1"/>
          </p:nvPr>
        </p:nvSpPr>
        <p:spPr>
          <a:xfrm>
            <a:off x="950976" y="2487168"/>
            <a:ext cx="10287000" cy="3260430"/>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solidFill>
                  <a:schemeClr val="tx1"/>
                </a:solidFill>
              </a:defRPr>
            </a:lvl4pPr>
            <a:lvl5pPr>
              <a:buClr>
                <a:schemeClr val="accent1"/>
              </a:buClr>
              <a:defRPr sz="1600"/>
            </a:lvl5pPr>
          </a:lstStyle>
          <a:p>
            <a:r>
              <a:rPr lang="en-US" altLang="en-US" dirty="0"/>
              <a:t>First level of information</a:t>
            </a:r>
          </a:p>
          <a:p>
            <a:pPr lvl="1"/>
            <a:r>
              <a:rPr lang="en-US" altLang="en-US" dirty="0"/>
              <a:t>Second level of information</a:t>
            </a:r>
          </a:p>
          <a:p>
            <a:pPr lvl="2"/>
            <a:r>
              <a:rPr lang="en-US" dirty="0"/>
              <a:t>Third level of information</a:t>
            </a:r>
          </a:p>
          <a:p>
            <a:pPr lvl="3"/>
            <a:r>
              <a:rPr lang="en-US" dirty="0"/>
              <a:t>Fourth level of information</a:t>
            </a:r>
          </a:p>
        </p:txBody>
      </p:sp>
      <p:sp>
        <p:nvSpPr>
          <p:cNvPr id="8" name="Title 7">
            <a:extLst>
              <a:ext uri="{FF2B5EF4-FFF2-40B4-BE49-F238E27FC236}">
                <a16:creationId xmlns:a16="http://schemas.microsoft.com/office/drawing/2014/main" id="{C81A84B0-A5FA-E24E-8EA6-2E5D97319469}"/>
              </a:ext>
            </a:extLst>
          </p:cNvPr>
          <p:cNvSpPr>
            <a:spLocks noGrp="1"/>
          </p:cNvSpPr>
          <p:nvPr>
            <p:ph type="title" hasCustomPrompt="1"/>
          </p:nvPr>
        </p:nvSpPr>
        <p:spPr>
          <a:xfrm>
            <a:off x="950976" y="1298448"/>
            <a:ext cx="10287000" cy="566928"/>
          </a:xfrm>
          <a:prstGeom prst="rect">
            <a:avLst/>
          </a:prstGeom>
        </p:spPr>
        <p:txBody>
          <a:bodyPr/>
          <a:lstStyle>
            <a:lvl1pPr algn="l" defTabSz="914400" rtl="0" eaLnBrk="1" latinLnBrk="0" hangingPunct="1">
              <a:lnSpc>
                <a:spcPct val="90000"/>
              </a:lnSpc>
              <a:spcBef>
                <a:spcPct val="0"/>
              </a:spcBef>
              <a:buNone/>
              <a:defRPr lang="en-US" sz="3200" b="1" i="0" kern="1200" cap="all" baseline="0" dirty="0">
                <a:solidFill>
                  <a:schemeClr val="accent1"/>
                </a:solidFill>
                <a:latin typeface="Franklin Gothic Heavy" panose="020B0603020102020204" pitchFamily="34" charset="0"/>
                <a:ea typeface="+mj-ea"/>
                <a:cs typeface="+mj-cs"/>
              </a:defRPr>
            </a:lvl1pPr>
          </a:lstStyle>
          <a:p>
            <a:r>
              <a:rPr lang="en-US" dirty="0"/>
              <a:t>SLIDE HEADER</a:t>
            </a:r>
          </a:p>
        </p:txBody>
      </p:sp>
      <p:sp>
        <p:nvSpPr>
          <p:cNvPr id="11" name="Text Placeholder 10">
            <a:extLst>
              <a:ext uri="{FF2B5EF4-FFF2-40B4-BE49-F238E27FC236}">
                <a16:creationId xmlns:a16="http://schemas.microsoft.com/office/drawing/2014/main" id="{470F6EC1-3445-BE46-BE39-80B2EDCC0EA5}"/>
              </a:ext>
            </a:extLst>
          </p:cNvPr>
          <p:cNvSpPr>
            <a:spLocks noGrp="1"/>
          </p:cNvSpPr>
          <p:nvPr>
            <p:ph type="body" sz="quarter" idx="13" hasCustomPrompt="1"/>
          </p:nvPr>
        </p:nvSpPr>
        <p:spPr>
          <a:xfrm>
            <a:off x="950976" y="1865376"/>
            <a:ext cx="10287000"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10" name="Text Placeholder 3">
            <a:extLst>
              <a:ext uri="{FF2B5EF4-FFF2-40B4-BE49-F238E27FC236}">
                <a16:creationId xmlns:a16="http://schemas.microsoft.com/office/drawing/2014/main" id="{E34C71EA-2D7E-D345-A1D9-583E57427CAB}"/>
              </a:ext>
            </a:extLst>
          </p:cNvPr>
          <p:cNvSpPr>
            <a:spLocks noGrp="1"/>
          </p:cNvSpPr>
          <p:nvPr>
            <p:ph type="body" sz="quarter" idx="14" hasCustomPrompt="1"/>
          </p:nvPr>
        </p:nvSpPr>
        <p:spPr>
          <a:xfrm>
            <a:off x="6096000" y="1"/>
            <a:ext cx="5677693"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13" name="Slide Number Placeholder 7">
            <a:extLst>
              <a:ext uri="{FF2B5EF4-FFF2-40B4-BE49-F238E27FC236}">
                <a16:creationId xmlns:a16="http://schemas.microsoft.com/office/drawing/2014/main" id="{9ABE7F86-52FE-4EEC-B4F0-9A83442B5DD5}"/>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1048014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60F1F-8420-7245-B2FF-0C37EE8D055E}"/>
              </a:ext>
            </a:extLst>
          </p:cNvPr>
          <p:cNvSpPr>
            <a:spLocks noGrp="1"/>
          </p:cNvSpPr>
          <p:nvPr>
            <p:ph idx="1" hasCustomPrompt="1"/>
          </p:nvPr>
        </p:nvSpPr>
        <p:spPr>
          <a:xfrm>
            <a:off x="950976" y="2487168"/>
            <a:ext cx="6058445" cy="3264408"/>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lvl4pPr>
            <a:lvl5pPr>
              <a:buClr>
                <a:schemeClr val="accent1"/>
              </a:buClr>
              <a:defRPr sz="1600"/>
            </a:lvl5pPr>
          </a:lstStyle>
          <a:p>
            <a:pPr lvl="0"/>
            <a:r>
              <a:rPr lang="en-US" dirty="0"/>
              <a:t>First level of information</a:t>
            </a:r>
          </a:p>
          <a:p>
            <a:pPr lvl="1"/>
            <a:r>
              <a:rPr lang="en-US" dirty="0"/>
              <a:t>Second level of information</a:t>
            </a:r>
          </a:p>
          <a:p>
            <a:pPr lvl="2"/>
            <a:r>
              <a:rPr lang="en-US" dirty="0"/>
              <a:t>Third level of information</a:t>
            </a:r>
          </a:p>
          <a:p>
            <a:pPr lvl="3"/>
            <a:r>
              <a:rPr lang="en-US" dirty="0"/>
              <a:t>Fourth level of information</a:t>
            </a:r>
          </a:p>
        </p:txBody>
      </p:sp>
      <p:sp>
        <p:nvSpPr>
          <p:cNvPr id="8" name="Title 7">
            <a:extLst>
              <a:ext uri="{FF2B5EF4-FFF2-40B4-BE49-F238E27FC236}">
                <a16:creationId xmlns:a16="http://schemas.microsoft.com/office/drawing/2014/main" id="{C81A84B0-A5FA-E24E-8EA6-2E5D97319469}"/>
              </a:ext>
            </a:extLst>
          </p:cNvPr>
          <p:cNvSpPr>
            <a:spLocks noGrp="1"/>
          </p:cNvSpPr>
          <p:nvPr>
            <p:ph type="title" hasCustomPrompt="1"/>
          </p:nvPr>
        </p:nvSpPr>
        <p:spPr>
          <a:xfrm>
            <a:off x="950976" y="1298448"/>
            <a:ext cx="10287000" cy="566928"/>
          </a:xfrm>
          <a:prstGeom prst="rect">
            <a:avLst/>
          </a:prstGeom>
        </p:spPr>
        <p:txBody>
          <a:bodyPr/>
          <a:lstStyle>
            <a:lvl1pPr algn="l" defTabSz="914400" rtl="0" eaLnBrk="1" latinLnBrk="0" hangingPunct="1">
              <a:lnSpc>
                <a:spcPct val="90000"/>
              </a:lnSpc>
              <a:spcBef>
                <a:spcPct val="0"/>
              </a:spcBef>
              <a:buNone/>
              <a:defRPr lang="en-US" sz="3200" b="1" i="0" kern="1200" cap="all" baseline="0" dirty="0">
                <a:solidFill>
                  <a:schemeClr val="accent1"/>
                </a:solidFill>
                <a:latin typeface="Franklin Gothic Heavy" panose="020B0603020102020204" pitchFamily="34" charset="0"/>
                <a:ea typeface="+mj-ea"/>
                <a:cs typeface="+mj-cs"/>
              </a:defRPr>
            </a:lvl1pPr>
          </a:lstStyle>
          <a:p>
            <a:r>
              <a:rPr lang="en-US" dirty="0"/>
              <a:t>SLIDE HEADER</a:t>
            </a:r>
          </a:p>
        </p:txBody>
      </p:sp>
      <p:sp>
        <p:nvSpPr>
          <p:cNvPr id="11" name="Text Placeholder 10">
            <a:extLst>
              <a:ext uri="{FF2B5EF4-FFF2-40B4-BE49-F238E27FC236}">
                <a16:creationId xmlns:a16="http://schemas.microsoft.com/office/drawing/2014/main" id="{470F6EC1-3445-BE46-BE39-80B2EDCC0EA5}"/>
              </a:ext>
            </a:extLst>
          </p:cNvPr>
          <p:cNvSpPr>
            <a:spLocks noGrp="1"/>
          </p:cNvSpPr>
          <p:nvPr>
            <p:ph type="body" sz="quarter" idx="13" hasCustomPrompt="1"/>
          </p:nvPr>
        </p:nvSpPr>
        <p:spPr>
          <a:xfrm>
            <a:off x="950976" y="1865376"/>
            <a:ext cx="10287217"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7" name="Picture Placeholder 6">
            <a:extLst>
              <a:ext uri="{FF2B5EF4-FFF2-40B4-BE49-F238E27FC236}">
                <a16:creationId xmlns:a16="http://schemas.microsoft.com/office/drawing/2014/main" id="{DC79799D-58D1-4E48-9F48-17EB18722F80}"/>
              </a:ext>
            </a:extLst>
          </p:cNvPr>
          <p:cNvSpPr>
            <a:spLocks noGrp="1"/>
          </p:cNvSpPr>
          <p:nvPr>
            <p:ph type="pic" sz="quarter" idx="15"/>
          </p:nvPr>
        </p:nvSpPr>
        <p:spPr>
          <a:xfrm>
            <a:off x="7467600" y="2487168"/>
            <a:ext cx="3771900" cy="3264408"/>
          </a:xfrm>
          <a:prstGeom prst="rect">
            <a:avLst/>
          </a:prstGeom>
        </p:spPr>
        <p:txBody>
          <a:bodyPr/>
          <a:lstStyle>
            <a:lvl1pPr marL="0" indent="0" algn="ctr">
              <a:buNone/>
              <a:defRPr/>
            </a:lvl1pPr>
          </a:lstStyle>
          <a:p>
            <a:r>
              <a:rPr lang="en-US"/>
              <a:t>Click icon to add picture</a:t>
            </a:r>
          </a:p>
        </p:txBody>
      </p:sp>
      <p:sp>
        <p:nvSpPr>
          <p:cNvPr id="9" name="Text Placeholder 3">
            <a:extLst>
              <a:ext uri="{FF2B5EF4-FFF2-40B4-BE49-F238E27FC236}">
                <a16:creationId xmlns:a16="http://schemas.microsoft.com/office/drawing/2014/main" id="{CF70D4B3-0A4C-8648-9EAC-FABE0EF3A60E}"/>
              </a:ext>
            </a:extLst>
          </p:cNvPr>
          <p:cNvSpPr>
            <a:spLocks noGrp="1"/>
          </p:cNvSpPr>
          <p:nvPr>
            <p:ph type="body" sz="quarter" idx="14" hasCustomPrompt="1"/>
          </p:nvPr>
        </p:nvSpPr>
        <p:spPr>
          <a:xfrm>
            <a:off x="6096000" y="1"/>
            <a:ext cx="5677693"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13" name="Slide Number Placeholder 7">
            <a:extLst>
              <a:ext uri="{FF2B5EF4-FFF2-40B4-BE49-F238E27FC236}">
                <a16:creationId xmlns:a16="http://schemas.microsoft.com/office/drawing/2014/main" id="{807CD486-942D-4380-81DD-A0BAC7A57A27}"/>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1575370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Slide with Tab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60F1F-8420-7245-B2FF-0C37EE8D055E}"/>
              </a:ext>
            </a:extLst>
          </p:cNvPr>
          <p:cNvSpPr>
            <a:spLocks noGrp="1"/>
          </p:cNvSpPr>
          <p:nvPr>
            <p:ph idx="1" hasCustomPrompt="1"/>
          </p:nvPr>
        </p:nvSpPr>
        <p:spPr>
          <a:xfrm>
            <a:off x="950976" y="2487168"/>
            <a:ext cx="6058445" cy="3264408"/>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lvl4pPr>
            <a:lvl5pPr>
              <a:buClr>
                <a:schemeClr val="accent1"/>
              </a:buClr>
              <a:defRPr sz="1600"/>
            </a:lvl5pPr>
          </a:lstStyle>
          <a:p>
            <a:pPr lvl="0"/>
            <a:r>
              <a:rPr lang="en-US" dirty="0"/>
              <a:t>First level of information</a:t>
            </a:r>
          </a:p>
          <a:p>
            <a:pPr lvl="1"/>
            <a:r>
              <a:rPr lang="en-US" dirty="0"/>
              <a:t>Second level of information</a:t>
            </a:r>
          </a:p>
          <a:p>
            <a:pPr lvl="2"/>
            <a:r>
              <a:rPr lang="en-US" dirty="0"/>
              <a:t>Third level of information</a:t>
            </a:r>
          </a:p>
          <a:p>
            <a:pPr lvl="3"/>
            <a:r>
              <a:rPr lang="en-US" dirty="0"/>
              <a:t>Fourth level of information</a:t>
            </a:r>
          </a:p>
        </p:txBody>
      </p:sp>
      <p:sp>
        <p:nvSpPr>
          <p:cNvPr id="8" name="Title 7">
            <a:extLst>
              <a:ext uri="{FF2B5EF4-FFF2-40B4-BE49-F238E27FC236}">
                <a16:creationId xmlns:a16="http://schemas.microsoft.com/office/drawing/2014/main" id="{C81A84B0-A5FA-E24E-8EA6-2E5D97319469}"/>
              </a:ext>
            </a:extLst>
          </p:cNvPr>
          <p:cNvSpPr>
            <a:spLocks noGrp="1"/>
          </p:cNvSpPr>
          <p:nvPr>
            <p:ph type="title" hasCustomPrompt="1"/>
          </p:nvPr>
        </p:nvSpPr>
        <p:spPr>
          <a:xfrm>
            <a:off x="950976" y="1298448"/>
            <a:ext cx="10287000" cy="566928"/>
          </a:xfrm>
          <a:prstGeom prst="rect">
            <a:avLst/>
          </a:prstGeom>
        </p:spPr>
        <p:txBody>
          <a:bodyPr/>
          <a:lstStyle>
            <a:lvl1pPr algn="l" defTabSz="914400" rtl="0" eaLnBrk="1" latinLnBrk="0" hangingPunct="1">
              <a:lnSpc>
                <a:spcPct val="90000"/>
              </a:lnSpc>
              <a:spcBef>
                <a:spcPct val="0"/>
              </a:spcBef>
              <a:buNone/>
              <a:defRPr lang="en-US" sz="3200" b="1" i="0" kern="1200" cap="all" baseline="0" dirty="0">
                <a:solidFill>
                  <a:schemeClr val="accent1"/>
                </a:solidFill>
                <a:latin typeface="Franklin Gothic Heavy" panose="020B0603020102020204" pitchFamily="34" charset="0"/>
                <a:ea typeface="+mj-ea"/>
                <a:cs typeface="+mj-cs"/>
              </a:defRPr>
            </a:lvl1pPr>
          </a:lstStyle>
          <a:p>
            <a:r>
              <a:rPr lang="en-US" dirty="0"/>
              <a:t>SLIDE HEADER</a:t>
            </a:r>
          </a:p>
        </p:txBody>
      </p:sp>
      <p:sp>
        <p:nvSpPr>
          <p:cNvPr id="11" name="Text Placeholder 10">
            <a:extLst>
              <a:ext uri="{FF2B5EF4-FFF2-40B4-BE49-F238E27FC236}">
                <a16:creationId xmlns:a16="http://schemas.microsoft.com/office/drawing/2014/main" id="{470F6EC1-3445-BE46-BE39-80B2EDCC0EA5}"/>
              </a:ext>
            </a:extLst>
          </p:cNvPr>
          <p:cNvSpPr>
            <a:spLocks noGrp="1"/>
          </p:cNvSpPr>
          <p:nvPr>
            <p:ph type="body" sz="quarter" idx="13" hasCustomPrompt="1"/>
          </p:nvPr>
        </p:nvSpPr>
        <p:spPr>
          <a:xfrm>
            <a:off x="950976" y="1865376"/>
            <a:ext cx="10287000"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5" name="Table Placeholder 4">
            <a:extLst>
              <a:ext uri="{FF2B5EF4-FFF2-40B4-BE49-F238E27FC236}">
                <a16:creationId xmlns:a16="http://schemas.microsoft.com/office/drawing/2014/main" id="{2D9B7376-5B45-8545-A711-F1B84186DE7E}"/>
              </a:ext>
            </a:extLst>
          </p:cNvPr>
          <p:cNvSpPr>
            <a:spLocks noGrp="1"/>
          </p:cNvSpPr>
          <p:nvPr>
            <p:ph type="tbl" sz="quarter" idx="15"/>
          </p:nvPr>
        </p:nvSpPr>
        <p:spPr>
          <a:xfrm>
            <a:off x="7467600" y="2487168"/>
            <a:ext cx="3771900" cy="3264408"/>
          </a:xfrm>
          <a:prstGeom prst="rect">
            <a:avLst/>
          </a:prstGeom>
        </p:spPr>
        <p:txBody>
          <a:bodyPr/>
          <a:lstStyle>
            <a:lvl1pPr marL="0" indent="0" algn="ctr">
              <a:buNone/>
              <a:defRPr/>
            </a:lvl1pPr>
          </a:lstStyle>
          <a:p>
            <a:r>
              <a:rPr lang="en-US"/>
              <a:t>Click icon to add table</a:t>
            </a:r>
          </a:p>
        </p:txBody>
      </p:sp>
      <p:sp>
        <p:nvSpPr>
          <p:cNvPr id="9" name="Text Placeholder 3">
            <a:extLst>
              <a:ext uri="{FF2B5EF4-FFF2-40B4-BE49-F238E27FC236}">
                <a16:creationId xmlns:a16="http://schemas.microsoft.com/office/drawing/2014/main" id="{5F79CDF2-4AA7-9F42-ABCB-4510703DEB0A}"/>
              </a:ext>
            </a:extLst>
          </p:cNvPr>
          <p:cNvSpPr>
            <a:spLocks noGrp="1"/>
          </p:cNvSpPr>
          <p:nvPr>
            <p:ph type="body" sz="quarter" idx="14" hasCustomPrompt="1"/>
          </p:nvPr>
        </p:nvSpPr>
        <p:spPr>
          <a:xfrm>
            <a:off x="6096000" y="1"/>
            <a:ext cx="5677693"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13" name="Slide Number Placeholder 7">
            <a:extLst>
              <a:ext uri="{FF2B5EF4-FFF2-40B4-BE49-F238E27FC236}">
                <a16:creationId xmlns:a16="http://schemas.microsoft.com/office/drawing/2014/main" id="{B43BC3E4-461C-4F90-A80E-0FEEABE3529E}"/>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2755803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with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60F1F-8420-7245-B2FF-0C37EE8D055E}"/>
              </a:ext>
            </a:extLst>
          </p:cNvPr>
          <p:cNvSpPr>
            <a:spLocks noGrp="1"/>
          </p:cNvSpPr>
          <p:nvPr>
            <p:ph idx="1" hasCustomPrompt="1"/>
          </p:nvPr>
        </p:nvSpPr>
        <p:spPr>
          <a:xfrm>
            <a:off x="950976" y="2487168"/>
            <a:ext cx="6058445" cy="3264408"/>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lvl4pPr>
            <a:lvl5pPr>
              <a:buClr>
                <a:schemeClr val="accent1"/>
              </a:buClr>
              <a:defRPr sz="1600"/>
            </a:lvl5pPr>
          </a:lstStyle>
          <a:p>
            <a:pPr lvl="0"/>
            <a:r>
              <a:rPr lang="en-US" dirty="0"/>
              <a:t>First level of information</a:t>
            </a:r>
          </a:p>
          <a:p>
            <a:pPr lvl="1"/>
            <a:r>
              <a:rPr lang="en-US" dirty="0"/>
              <a:t>Second level of information</a:t>
            </a:r>
          </a:p>
          <a:p>
            <a:pPr lvl="2"/>
            <a:r>
              <a:rPr lang="en-US" dirty="0"/>
              <a:t>Third level of information</a:t>
            </a:r>
          </a:p>
          <a:p>
            <a:pPr lvl="3"/>
            <a:r>
              <a:rPr lang="en-US" dirty="0"/>
              <a:t>Fourth level of information</a:t>
            </a:r>
          </a:p>
        </p:txBody>
      </p:sp>
      <p:sp>
        <p:nvSpPr>
          <p:cNvPr id="8" name="Title 7">
            <a:extLst>
              <a:ext uri="{FF2B5EF4-FFF2-40B4-BE49-F238E27FC236}">
                <a16:creationId xmlns:a16="http://schemas.microsoft.com/office/drawing/2014/main" id="{C81A84B0-A5FA-E24E-8EA6-2E5D97319469}"/>
              </a:ext>
            </a:extLst>
          </p:cNvPr>
          <p:cNvSpPr>
            <a:spLocks noGrp="1"/>
          </p:cNvSpPr>
          <p:nvPr>
            <p:ph type="title" hasCustomPrompt="1"/>
          </p:nvPr>
        </p:nvSpPr>
        <p:spPr>
          <a:xfrm>
            <a:off x="950976" y="1298448"/>
            <a:ext cx="10287000" cy="566928"/>
          </a:xfrm>
          <a:prstGeom prst="rect">
            <a:avLst/>
          </a:prstGeom>
        </p:spPr>
        <p:txBody>
          <a:bodyPr/>
          <a:lstStyle>
            <a:lvl1pPr algn="l" defTabSz="914400" rtl="0" eaLnBrk="1" latinLnBrk="0" hangingPunct="1">
              <a:lnSpc>
                <a:spcPct val="90000"/>
              </a:lnSpc>
              <a:spcBef>
                <a:spcPct val="0"/>
              </a:spcBef>
              <a:buNone/>
              <a:defRPr lang="en-US" sz="3200" b="1" i="0" kern="1200" cap="all" baseline="0" dirty="0">
                <a:solidFill>
                  <a:schemeClr val="accent1"/>
                </a:solidFill>
                <a:latin typeface="Franklin Gothic Heavy" panose="020B0603020102020204" pitchFamily="34" charset="0"/>
                <a:ea typeface="+mj-ea"/>
                <a:cs typeface="+mj-cs"/>
              </a:defRPr>
            </a:lvl1pPr>
          </a:lstStyle>
          <a:p>
            <a:r>
              <a:rPr lang="en-US" dirty="0"/>
              <a:t>SLIDE HEADER</a:t>
            </a:r>
          </a:p>
        </p:txBody>
      </p:sp>
      <p:sp>
        <p:nvSpPr>
          <p:cNvPr id="11" name="Text Placeholder 10">
            <a:extLst>
              <a:ext uri="{FF2B5EF4-FFF2-40B4-BE49-F238E27FC236}">
                <a16:creationId xmlns:a16="http://schemas.microsoft.com/office/drawing/2014/main" id="{470F6EC1-3445-BE46-BE39-80B2EDCC0EA5}"/>
              </a:ext>
            </a:extLst>
          </p:cNvPr>
          <p:cNvSpPr>
            <a:spLocks noGrp="1"/>
          </p:cNvSpPr>
          <p:nvPr>
            <p:ph type="body" sz="quarter" idx="13" hasCustomPrompt="1"/>
          </p:nvPr>
        </p:nvSpPr>
        <p:spPr>
          <a:xfrm>
            <a:off x="950976" y="1865376"/>
            <a:ext cx="10287000"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10" name="Chart Placeholder 9">
            <a:extLst>
              <a:ext uri="{FF2B5EF4-FFF2-40B4-BE49-F238E27FC236}">
                <a16:creationId xmlns:a16="http://schemas.microsoft.com/office/drawing/2014/main" id="{0FE68864-401E-7F4B-8057-2363DC18B02B}"/>
              </a:ext>
            </a:extLst>
          </p:cNvPr>
          <p:cNvSpPr>
            <a:spLocks noGrp="1"/>
          </p:cNvSpPr>
          <p:nvPr>
            <p:ph type="chart" sz="quarter" idx="15"/>
          </p:nvPr>
        </p:nvSpPr>
        <p:spPr>
          <a:xfrm>
            <a:off x="7467600" y="2487168"/>
            <a:ext cx="3771900" cy="3264408"/>
          </a:xfrm>
          <a:prstGeom prst="rect">
            <a:avLst/>
          </a:prstGeom>
        </p:spPr>
        <p:txBody>
          <a:bodyPr/>
          <a:lstStyle>
            <a:lvl1pPr marL="0" indent="0">
              <a:buNone/>
              <a:defRPr/>
            </a:lvl1pPr>
          </a:lstStyle>
          <a:p>
            <a:r>
              <a:rPr lang="en-US" dirty="0"/>
              <a:t>Click icon to add chart</a:t>
            </a:r>
          </a:p>
        </p:txBody>
      </p:sp>
      <p:sp>
        <p:nvSpPr>
          <p:cNvPr id="9" name="Text Placeholder 3">
            <a:extLst>
              <a:ext uri="{FF2B5EF4-FFF2-40B4-BE49-F238E27FC236}">
                <a16:creationId xmlns:a16="http://schemas.microsoft.com/office/drawing/2014/main" id="{9B94F009-B3E4-A64D-AC57-185958455E3A}"/>
              </a:ext>
            </a:extLst>
          </p:cNvPr>
          <p:cNvSpPr>
            <a:spLocks noGrp="1"/>
          </p:cNvSpPr>
          <p:nvPr>
            <p:ph type="body" sz="quarter" idx="14" hasCustomPrompt="1"/>
          </p:nvPr>
        </p:nvSpPr>
        <p:spPr>
          <a:xfrm>
            <a:off x="6096000" y="1"/>
            <a:ext cx="5677693"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14" name="Slide Number Placeholder 7">
            <a:extLst>
              <a:ext uri="{FF2B5EF4-FFF2-40B4-BE49-F238E27FC236}">
                <a16:creationId xmlns:a16="http://schemas.microsoft.com/office/drawing/2014/main" id="{012DF8B7-8A2B-4655-9404-988C8A6DF851}"/>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3406720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43B8-45B4-FA4D-A086-439A61E763C4}"/>
              </a:ext>
            </a:extLst>
          </p:cNvPr>
          <p:cNvSpPr>
            <a:spLocks noGrp="1"/>
          </p:cNvSpPr>
          <p:nvPr>
            <p:ph type="title" hasCustomPrompt="1"/>
          </p:nvPr>
        </p:nvSpPr>
        <p:spPr>
          <a:xfrm>
            <a:off x="950976" y="1298448"/>
            <a:ext cx="10287000" cy="566928"/>
          </a:xfrm>
          <a:prstGeom prst="rect">
            <a:avLst/>
          </a:prstGeom>
        </p:spPr>
        <p:txBody>
          <a:bodyPr/>
          <a:lstStyle>
            <a:lvl1pPr algn="l" defTabSz="914400" rtl="0" eaLnBrk="1" latinLnBrk="0" hangingPunct="1">
              <a:lnSpc>
                <a:spcPct val="90000"/>
              </a:lnSpc>
              <a:spcBef>
                <a:spcPct val="0"/>
              </a:spcBef>
              <a:buNone/>
              <a:defRPr lang="en-US" sz="3200" b="1" i="0" kern="1200" cap="all" baseline="0" dirty="0">
                <a:solidFill>
                  <a:schemeClr val="accent1"/>
                </a:solidFill>
                <a:latin typeface="Franklin Gothic Heavy" panose="020B0603020102020204" pitchFamily="34" charset="0"/>
                <a:ea typeface="+mj-ea"/>
                <a:cs typeface="+mj-cs"/>
              </a:defRPr>
            </a:lvl1pPr>
          </a:lstStyle>
          <a:p>
            <a:r>
              <a:rPr lang="en-US" dirty="0"/>
              <a:t>Slide header</a:t>
            </a:r>
          </a:p>
        </p:txBody>
      </p:sp>
      <p:sp>
        <p:nvSpPr>
          <p:cNvPr id="11" name="Text Placeholder 3">
            <a:extLst>
              <a:ext uri="{FF2B5EF4-FFF2-40B4-BE49-F238E27FC236}">
                <a16:creationId xmlns:a16="http://schemas.microsoft.com/office/drawing/2014/main" id="{E7A82AB0-B7F4-7A48-9357-ECF3AD20BD5E}"/>
              </a:ext>
            </a:extLst>
          </p:cNvPr>
          <p:cNvSpPr>
            <a:spLocks noGrp="1"/>
          </p:cNvSpPr>
          <p:nvPr>
            <p:ph type="body" sz="quarter" idx="14" hasCustomPrompt="1"/>
          </p:nvPr>
        </p:nvSpPr>
        <p:spPr>
          <a:xfrm>
            <a:off x="6096000" y="1"/>
            <a:ext cx="5677693" cy="818146"/>
          </a:xfrm>
          <a:prstGeom prst="rect">
            <a:avLst/>
          </a:prstGeom>
        </p:spPr>
        <p:txBody>
          <a:bodyPr lIns="0" rIns="0" anchor="ctr" anchorCtr="0"/>
          <a:lstStyle>
            <a:lvl1pPr marL="0" indent="0" algn="r">
              <a:buNone/>
              <a:defRPr sz="20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a:t>Slide Subject</a:t>
            </a:r>
          </a:p>
        </p:txBody>
      </p:sp>
      <p:sp>
        <p:nvSpPr>
          <p:cNvPr id="12" name="Content Placeholder 2">
            <a:extLst>
              <a:ext uri="{FF2B5EF4-FFF2-40B4-BE49-F238E27FC236}">
                <a16:creationId xmlns:a16="http://schemas.microsoft.com/office/drawing/2014/main" id="{B03D5802-717F-442D-BB0B-1A817BF26F03}"/>
              </a:ext>
            </a:extLst>
          </p:cNvPr>
          <p:cNvSpPr>
            <a:spLocks noGrp="1"/>
          </p:cNvSpPr>
          <p:nvPr>
            <p:ph idx="1" hasCustomPrompt="1"/>
          </p:nvPr>
        </p:nvSpPr>
        <p:spPr>
          <a:xfrm>
            <a:off x="950976" y="2487168"/>
            <a:ext cx="5029200" cy="3260430"/>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lvl4pPr>
            <a:lvl5pPr>
              <a:buClr>
                <a:schemeClr val="accent1"/>
              </a:buClr>
              <a:defRPr sz="1600"/>
            </a:lvl5pPr>
          </a:lstStyle>
          <a:p>
            <a:r>
              <a:rPr lang="en-US" altLang="en-US" dirty="0"/>
              <a:t>First level of information</a:t>
            </a:r>
          </a:p>
          <a:p>
            <a:pPr lvl="1"/>
            <a:r>
              <a:rPr lang="en-US" altLang="en-US" dirty="0"/>
              <a:t>Second level of information</a:t>
            </a:r>
          </a:p>
          <a:p>
            <a:pPr lvl="2"/>
            <a:r>
              <a:rPr lang="en-US" dirty="0"/>
              <a:t>Third level of information</a:t>
            </a:r>
          </a:p>
          <a:p>
            <a:pPr lvl="3"/>
            <a:r>
              <a:rPr lang="en-US" dirty="0"/>
              <a:t>Fourth level of information</a:t>
            </a:r>
          </a:p>
        </p:txBody>
      </p:sp>
      <p:sp>
        <p:nvSpPr>
          <p:cNvPr id="13" name="Text Placeholder 10">
            <a:extLst>
              <a:ext uri="{FF2B5EF4-FFF2-40B4-BE49-F238E27FC236}">
                <a16:creationId xmlns:a16="http://schemas.microsoft.com/office/drawing/2014/main" id="{1A62AE66-2E10-44E8-93A0-4798BDBDA68C}"/>
              </a:ext>
            </a:extLst>
          </p:cNvPr>
          <p:cNvSpPr>
            <a:spLocks noGrp="1"/>
          </p:cNvSpPr>
          <p:nvPr>
            <p:ph type="body" sz="quarter" idx="13" hasCustomPrompt="1"/>
          </p:nvPr>
        </p:nvSpPr>
        <p:spPr>
          <a:xfrm>
            <a:off x="950976" y="1865376"/>
            <a:ext cx="5029200"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14" name="Content Placeholder 2">
            <a:extLst>
              <a:ext uri="{FF2B5EF4-FFF2-40B4-BE49-F238E27FC236}">
                <a16:creationId xmlns:a16="http://schemas.microsoft.com/office/drawing/2014/main" id="{34D72248-AAC8-4011-A72C-4AD52E176275}"/>
              </a:ext>
            </a:extLst>
          </p:cNvPr>
          <p:cNvSpPr>
            <a:spLocks noGrp="1"/>
          </p:cNvSpPr>
          <p:nvPr>
            <p:ph idx="15" hasCustomPrompt="1"/>
          </p:nvPr>
        </p:nvSpPr>
        <p:spPr>
          <a:xfrm>
            <a:off x="6208776" y="2487168"/>
            <a:ext cx="5029200" cy="3260430"/>
          </a:xfrm>
          <a:prstGeom prst="rect">
            <a:avLst/>
          </a:prstGeom>
        </p:spPr>
        <p:txBody>
          <a:bodyPr/>
          <a:lstStyle>
            <a:lvl1pPr>
              <a:buClr>
                <a:schemeClr val="accent1"/>
              </a:buClr>
              <a:buSzPct val="100000"/>
              <a:defRPr sz="2400"/>
            </a:lvl1pPr>
            <a:lvl2pPr marL="685800" indent="-228600">
              <a:buClr>
                <a:schemeClr val="accent2"/>
              </a:buClr>
              <a:buSzPct val="80000"/>
              <a:buFont typeface="Airborne" panose="02000000000000000000" pitchFamily="2" charset="0"/>
              <a:buChar char="&gt;"/>
              <a:defRPr sz="2000"/>
            </a:lvl2pPr>
            <a:lvl3pPr marL="1143000" indent="-228600">
              <a:buClr>
                <a:schemeClr val="accent1"/>
              </a:buClr>
              <a:buSzPct val="60000"/>
              <a:buFont typeface="Courier New" panose="02070309020205020404" pitchFamily="49" charset="0"/>
              <a:buChar char="o"/>
              <a:defRPr sz="1800"/>
            </a:lvl3pPr>
            <a:lvl4pPr marL="1600200" indent="-228600">
              <a:buClr>
                <a:schemeClr val="accent2"/>
              </a:buClr>
              <a:buSzPct val="102000"/>
              <a:buFont typeface="BoomerSerif Book" panose="02000505000000020004" pitchFamily="2" charset="0"/>
              <a:buChar char="−"/>
              <a:defRPr sz="1600"/>
            </a:lvl4pPr>
            <a:lvl5pPr>
              <a:buClr>
                <a:schemeClr val="accent1"/>
              </a:buClr>
              <a:defRPr sz="1600"/>
            </a:lvl5pPr>
          </a:lstStyle>
          <a:p>
            <a:r>
              <a:rPr lang="en-US" altLang="en-US" dirty="0"/>
              <a:t>First level of information</a:t>
            </a:r>
          </a:p>
          <a:p>
            <a:pPr lvl="1"/>
            <a:r>
              <a:rPr lang="en-US" altLang="en-US" dirty="0"/>
              <a:t>Second level of information</a:t>
            </a:r>
          </a:p>
          <a:p>
            <a:pPr lvl="2"/>
            <a:r>
              <a:rPr lang="en-US" dirty="0"/>
              <a:t>Third level of information</a:t>
            </a:r>
          </a:p>
          <a:p>
            <a:pPr lvl="3"/>
            <a:r>
              <a:rPr lang="en-US" dirty="0"/>
              <a:t>Fourth level of information</a:t>
            </a:r>
          </a:p>
        </p:txBody>
      </p:sp>
      <p:sp>
        <p:nvSpPr>
          <p:cNvPr id="15" name="Text Placeholder 10">
            <a:extLst>
              <a:ext uri="{FF2B5EF4-FFF2-40B4-BE49-F238E27FC236}">
                <a16:creationId xmlns:a16="http://schemas.microsoft.com/office/drawing/2014/main" id="{BB36A2E3-9E62-4BF9-9D83-8683682A8DE9}"/>
              </a:ext>
            </a:extLst>
          </p:cNvPr>
          <p:cNvSpPr>
            <a:spLocks noGrp="1"/>
          </p:cNvSpPr>
          <p:nvPr>
            <p:ph type="body" sz="quarter" idx="16" hasCustomPrompt="1"/>
          </p:nvPr>
        </p:nvSpPr>
        <p:spPr>
          <a:xfrm>
            <a:off x="6208776" y="1865376"/>
            <a:ext cx="5029200" cy="566928"/>
          </a:xfrm>
          <a:prstGeom prst="rect">
            <a:avLst/>
          </a:prstGeom>
        </p:spPr>
        <p:txBody>
          <a:bodyPr tIns="0"/>
          <a:lstStyle>
            <a:lvl1pPr marL="0" marR="0" indent="0" algn="l" defTabSz="914400" rtl="0" eaLnBrk="1" fontAlgn="auto" latinLnBrk="0" hangingPunct="1">
              <a:lnSpc>
                <a:spcPct val="85000"/>
              </a:lnSpc>
              <a:spcBef>
                <a:spcPts val="1000"/>
              </a:spcBef>
              <a:spcAft>
                <a:spcPts val="0"/>
              </a:spcAft>
              <a:buClrTx/>
              <a:buSzTx/>
              <a:buFont typeface="Arial" panose="020B0604020202020204" pitchFamily="34" charset="0"/>
              <a:buNone/>
              <a:tabLst/>
              <a:defRPr sz="2400" b="1" i="1">
                <a:solidFill>
                  <a:schemeClr val="accent1"/>
                </a:solidFill>
                <a:latin typeface="Times New Roman" panose="02020603050405020304" pitchFamily="18" charset="0"/>
                <a:cs typeface="Times New Roman" panose="02020603050405020304" pitchFamily="18" charset="0"/>
              </a:defRPr>
            </a:lvl1pPr>
            <a:lvl2pPr marL="457200" indent="0">
              <a:buNone/>
              <a:defRPr/>
            </a:lvl2pPr>
          </a:lstStyle>
          <a:p>
            <a:pPr lvl="0"/>
            <a:r>
              <a:rPr lang="en-US" dirty="0" err="1"/>
              <a:t>Subheader</a:t>
            </a:r>
            <a:endParaRPr lang="en-US" dirty="0"/>
          </a:p>
        </p:txBody>
      </p:sp>
      <p:sp>
        <p:nvSpPr>
          <p:cNvPr id="17" name="Slide Number Placeholder 7">
            <a:extLst>
              <a:ext uri="{FF2B5EF4-FFF2-40B4-BE49-F238E27FC236}">
                <a16:creationId xmlns:a16="http://schemas.microsoft.com/office/drawing/2014/main" id="{5812C647-048E-4989-BF21-087E1D421FBA}"/>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spTree>
    <p:extLst>
      <p:ext uri="{BB962C8B-B14F-4D97-AF65-F5344CB8AC3E}">
        <p14:creationId xmlns:p14="http://schemas.microsoft.com/office/powerpoint/2010/main" val="3124823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690F-551C-0AEE-7D25-72D33FA00B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9A5E31-5154-9827-41FC-A118688C8A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4BA76D7-8B6C-EFF1-DBB2-D0BBBCF9512E}"/>
              </a:ext>
            </a:extLst>
          </p:cNvPr>
          <p:cNvSpPr>
            <a:spLocks noGrp="1"/>
          </p:cNvSpPr>
          <p:nvPr>
            <p:ph type="dt" sz="half" idx="10"/>
          </p:nvPr>
        </p:nvSpPr>
        <p:spPr/>
        <p:txBody>
          <a:bodyPr/>
          <a:lstStyle/>
          <a:p>
            <a:fld id="{20D024D7-65DF-EB4E-A0BD-F608B6C40DA1}" type="datetimeFigureOut">
              <a:rPr lang="en-US" smtClean="0"/>
              <a:t>10/11/26</a:t>
            </a:fld>
            <a:endParaRPr lang="en-US"/>
          </a:p>
        </p:txBody>
      </p:sp>
      <p:sp>
        <p:nvSpPr>
          <p:cNvPr id="5" name="Footer Placeholder 4">
            <a:extLst>
              <a:ext uri="{FF2B5EF4-FFF2-40B4-BE49-F238E27FC236}">
                <a16:creationId xmlns:a16="http://schemas.microsoft.com/office/drawing/2014/main" id="{3474E9CA-5190-ADD4-8D0E-741DA3269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3D1455-8943-DF3A-BE33-D6B1B270DDD7}"/>
              </a:ext>
            </a:extLst>
          </p:cNvPr>
          <p:cNvSpPr>
            <a:spLocks noGrp="1"/>
          </p:cNvSpPr>
          <p:nvPr>
            <p:ph type="sldNum" sz="quarter" idx="12"/>
          </p:nvPr>
        </p:nvSpPr>
        <p:spPr/>
        <p:txBody>
          <a:bodyPr/>
          <a:lstStyle/>
          <a:p>
            <a:fld id="{7A1896ED-B859-8B4C-BEB2-7D34019DBCF9}" type="slidenum">
              <a:rPr lang="en-US" smtClean="0"/>
              <a:t>‹#›</a:t>
            </a:fld>
            <a:endParaRPr lang="en-US"/>
          </a:p>
        </p:txBody>
      </p:sp>
    </p:spTree>
    <p:extLst>
      <p:ext uri="{BB962C8B-B14F-4D97-AF65-F5344CB8AC3E}">
        <p14:creationId xmlns:p14="http://schemas.microsoft.com/office/powerpoint/2010/main" val="2226633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D90C-8065-3558-8F29-C5BDEF03C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49785A-974B-E887-454E-01CBDAF418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3E305-4288-7F31-FFD4-EF28104FF334}"/>
              </a:ext>
            </a:extLst>
          </p:cNvPr>
          <p:cNvSpPr>
            <a:spLocks noGrp="1"/>
          </p:cNvSpPr>
          <p:nvPr>
            <p:ph type="dt" sz="half" idx="10"/>
          </p:nvPr>
        </p:nvSpPr>
        <p:spPr/>
        <p:txBody>
          <a:bodyPr/>
          <a:lstStyle/>
          <a:p>
            <a:fld id="{20D024D7-65DF-EB4E-A0BD-F608B6C40DA1}" type="datetimeFigureOut">
              <a:rPr lang="en-US" smtClean="0"/>
              <a:t>10/11/26</a:t>
            </a:fld>
            <a:endParaRPr lang="en-US"/>
          </a:p>
        </p:txBody>
      </p:sp>
      <p:sp>
        <p:nvSpPr>
          <p:cNvPr id="5" name="Footer Placeholder 4">
            <a:extLst>
              <a:ext uri="{FF2B5EF4-FFF2-40B4-BE49-F238E27FC236}">
                <a16:creationId xmlns:a16="http://schemas.microsoft.com/office/drawing/2014/main" id="{8F65BD3A-93ED-6F0F-077C-B36B3DB7D9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93BBE7-4336-AE74-F91C-63D0DFD35917}"/>
              </a:ext>
            </a:extLst>
          </p:cNvPr>
          <p:cNvSpPr>
            <a:spLocks noGrp="1"/>
          </p:cNvSpPr>
          <p:nvPr>
            <p:ph type="sldNum" sz="quarter" idx="12"/>
          </p:nvPr>
        </p:nvSpPr>
        <p:spPr/>
        <p:txBody>
          <a:bodyPr/>
          <a:lstStyle/>
          <a:p>
            <a:fld id="{7A1896ED-B859-8B4C-BEB2-7D34019DBCF9}" type="slidenum">
              <a:rPr lang="en-US" smtClean="0"/>
              <a:t>‹#›</a:t>
            </a:fld>
            <a:endParaRPr lang="en-US"/>
          </a:p>
        </p:txBody>
      </p:sp>
    </p:spTree>
    <p:extLst>
      <p:ext uri="{BB962C8B-B14F-4D97-AF65-F5344CB8AC3E}">
        <p14:creationId xmlns:p14="http://schemas.microsoft.com/office/powerpoint/2010/main" val="4011115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9455-B69D-1D8D-0F5C-E6420D140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09AA81-D0B2-5A4D-BB6D-0F8A5D37F8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9CF3E-8B64-E63A-1507-F7B5473BA8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5B180B-1657-27CE-B4DE-50426B7AA94B}"/>
              </a:ext>
            </a:extLst>
          </p:cNvPr>
          <p:cNvSpPr>
            <a:spLocks noGrp="1"/>
          </p:cNvSpPr>
          <p:nvPr>
            <p:ph type="dt" sz="half" idx="10"/>
          </p:nvPr>
        </p:nvSpPr>
        <p:spPr/>
        <p:txBody>
          <a:bodyPr/>
          <a:lstStyle/>
          <a:p>
            <a:fld id="{20D024D7-65DF-EB4E-A0BD-F608B6C40DA1}" type="datetimeFigureOut">
              <a:rPr lang="en-US" smtClean="0"/>
              <a:t>10/11/26</a:t>
            </a:fld>
            <a:endParaRPr lang="en-US"/>
          </a:p>
        </p:txBody>
      </p:sp>
      <p:sp>
        <p:nvSpPr>
          <p:cNvPr id="6" name="Footer Placeholder 5">
            <a:extLst>
              <a:ext uri="{FF2B5EF4-FFF2-40B4-BE49-F238E27FC236}">
                <a16:creationId xmlns:a16="http://schemas.microsoft.com/office/drawing/2014/main" id="{E2D4D799-AD08-F415-B2EA-B0159B8F9B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8D233A-A149-C91D-AA29-69AE02879EFC}"/>
              </a:ext>
            </a:extLst>
          </p:cNvPr>
          <p:cNvSpPr>
            <a:spLocks noGrp="1"/>
          </p:cNvSpPr>
          <p:nvPr>
            <p:ph type="sldNum" sz="quarter" idx="12"/>
          </p:nvPr>
        </p:nvSpPr>
        <p:spPr/>
        <p:txBody>
          <a:bodyPr/>
          <a:lstStyle/>
          <a:p>
            <a:fld id="{7A1896ED-B859-8B4C-BEB2-7D34019DBCF9}" type="slidenum">
              <a:rPr lang="en-US" smtClean="0"/>
              <a:t>‹#›</a:t>
            </a:fld>
            <a:endParaRPr lang="en-US"/>
          </a:p>
        </p:txBody>
      </p:sp>
    </p:spTree>
    <p:extLst>
      <p:ext uri="{BB962C8B-B14F-4D97-AF65-F5344CB8AC3E}">
        <p14:creationId xmlns:p14="http://schemas.microsoft.com/office/powerpoint/2010/main" val="302408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31AC2C10-686B-9741-8440-C33B96C1A342}"/>
              </a:ext>
            </a:extLst>
          </p:cNvPr>
          <p:cNvCxnSpPr>
            <a:cxnSpLocks/>
          </p:cNvCxnSpPr>
          <p:nvPr/>
        </p:nvCxnSpPr>
        <p:spPr>
          <a:xfrm flipH="1">
            <a:off x="11365829" y="6418670"/>
            <a:ext cx="120651" cy="328205"/>
          </a:xfrm>
          <a:prstGeom prst="line">
            <a:avLst/>
          </a:prstGeom>
          <a:ln w="12700" cap="rnd"/>
        </p:spPr>
        <p:style>
          <a:lnRef idx="1">
            <a:schemeClr val="accent2"/>
          </a:lnRef>
          <a:fillRef idx="0">
            <a:schemeClr val="accent2"/>
          </a:fillRef>
          <a:effectRef idx="0">
            <a:schemeClr val="accent2"/>
          </a:effectRef>
          <a:fontRef idx="minor">
            <a:schemeClr val="tx1"/>
          </a:fontRef>
        </p:style>
      </p:cxnSp>
      <p:sp>
        <p:nvSpPr>
          <p:cNvPr id="8" name="Slide Number Placeholder 7">
            <a:extLst>
              <a:ext uri="{FF2B5EF4-FFF2-40B4-BE49-F238E27FC236}">
                <a16:creationId xmlns:a16="http://schemas.microsoft.com/office/drawing/2014/main" id="{7675F254-FB74-BD49-8D1A-3F46A50EDBAA}"/>
              </a:ext>
            </a:extLst>
          </p:cNvPr>
          <p:cNvSpPr>
            <a:spLocks noGrp="1"/>
          </p:cNvSpPr>
          <p:nvPr>
            <p:ph type="sldNum" sz="quarter" idx="4"/>
          </p:nvPr>
        </p:nvSpPr>
        <p:spPr>
          <a:xfrm>
            <a:off x="11288339" y="6418670"/>
            <a:ext cx="486148" cy="302805"/>
          </a:xfrm>
          <a:prstGeom prst="rect">
            <a:avLst/>
          </a:prstGeom>
        </p:spPr>
        <p:txBody>
          <a:bodyPr vert="horz" lIns="0" tIns="45720" rIns="0" bIns="45720" rtlCol="0" anchor="ctr"/>
          <a:lstStyle>
            <a:lvl1pPr algn="r">
              <a:defRPr sz="1200" b="0" i="0">
                <a:solidFill>
                  <a:schemeClr val="accent1"/>
                </a:solidFill>
                <a:latin typeface="Franklin Gothic Medium" panose="020B0603020102020204" pitchFamily="34" charset="0"/>
              </a:defRPr>
            </a:lvl1pPr>
          </a:lstStyle>
          <a:p>
            <a:fld id="{2DA5447E-0822-1949-A150-34FFF811F168}" type="slidenum">
              <a:rPr lang="en-US" smtClean="0"/>
              <a:pPr/>
              <a:t>‹#›</a:t>
            </a:fld>
            <a:endParaRPr lang="en-US" dirty="0"/>
          </a:p>
        </p:txBody>
      </p:sp>
      <p:cxnSp>
        <p:nvCxnSpPr>
          <p:cNvPr id="10" name="Straight Connector 9">
            <a:extLst>
              <a:ext uri="{FF2B5EF4-FFF2-40B4-BE49-F238E27FC236}">
                <a16:creationId xmlns:a16="http://schemas.microsoft.com/office/drawing/2014/main" id="{1F026DC1-8FF6-754E-ABF3-514AC26ACEDE}"/>
              </a:ext>
            </a:extLst>
          </p:cNvPr>
          <p:cNvCxnSpPr>
            <a:cxnSpLocks/>
          </p:cNvCxnSpPr>
          <p:nvPr/>
        </p:nvCxnSpPr>
        <p:spPr>
          <a:xfrm>
            <a:off x="418307" y="6254893"/>
            <a:ext cx="11355387" cy="0"/>
          </a:xfrm>
          <a:prstGeom prst="line">
            <a:avLst/>
          </a:prstGeom>
          <a:ln w="635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74DC1F2-045C-254D-AF86-776273752F7D}"/>
              </a:ext>
            </a:extLst>
          </p:cNvPr>
          <p:cNvPicPr>
            <a:picLocks noChangeAspect="1"/>
          </p:cNvPicPr>
          <p:nvPr/>
        </p:nvPicPr>
        <p:blipFill>
          <a:blip r:embed="rId14"/>
          <a:stretch>
            <a:fillRect/>
          </a:stretch>
        </p:blipFill>
        <p:spPr>
          <a:xfrm>
            <a:off x="386575" y="82418"/>
            <a:ext cx="897314" cy="646648"/>
          </a:xfrm>
          <a:prstGeom prst="rect">
            <a:avLst/>
          </a:prstGeom>
        </p:spPr>
      </p:pic>
      <p:pic>
        <p:nvPicPr>
          <p:cNvPr id="20" name="Picture 19">
            <a:extLst>
              <a:ext uri="{FF2B5EF4-FFF2-40B4-BE49-F238E27FC236}">
                <a16:creationId xmlns:a16="http://schemas.microsoft.com/office/drawing/2014/main" id="{C3BAE345-FF82-476B-BEF1-4DA1D78E18A4}"/>
              </a:ext>
            </a:extLst>
          </p:cNvPr>
          <p:cNvPicPr>
            <a:picLocks noChangeAspect="1"/>
          </p:cNvPicPr>
          <p:nvPr/>
        </p:nvPicPr>
        <p:blipFill>
          <a:blip r:embed="rId15"/>
          <a:stretch>
            <a:fillRect/>
          </a:stretch>
        </p:blipFill>
        <p:spPr>
          <a:xfrm>
            <a:off x="419101" y="6410878"/>
            <a:ext cx="2267712" cy="318894"/>
          </a:xfrm>
          <a:prstGeom prst="rect">
            <a:avLst/>
          </a:prstGeom>
        </p:spPr>
      </p:pic>
      <p:sp>
        <p:nvSpPr>
          <p:cNvPr id="23" name="Footer Placeholder 2">
            <a:extLst>
              <a:ext uri="{FF2B5EF4-FFF2-40B4-BE49-F238E27FC236}">
                <a16:creationId xmlns:a16="http://schemas.microsoft.com/office/drawing/2014/main" id="{5AF2106C-FC69-4094-B0CC-4C2B258F7034}"/>
              </a:ext>
            </a:extLst>
          </p:cNvPr>
          <p:cNvSpPr txBox="1">
            <a:spLocks/>
          </p:cNvSpPr>
          <p:nvPr/>
        </p:nvSpPr>
        <p:spPr>
          <a:xfrm>
            <a:off x="10421001" y="6418670"/>
            <a:ext cx="867338" cy="302806"/>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ncat.edu</a:t>
            </a:r>
          </a:p>
        </p:txBody>
      </p:sp>
      <p:grpSp>
        <p:nvGrpSpPr>
          <p:cNvPr id="11" name="Group 10">
            <a:extLst>
              <a:ext uri="{FF2B5EF4-FFF2-40B4-BE49-F238E27FC236}">
                <a16:creationId xmlns:a16="http://schemas.microsoft.com/office/drawing/2014/main" id="{E6837814-A818-4CE0-B743-2F58F956C0C8}"/>
              </a:ext>
            </a:extLst>
          </p:cNvPr>
          <p:cNvGrpSpPr/>
          <p:nvPr userDrawn="1"/>
        </p:nvGrpSpPr>
        <p:grpSpPr>
          <a:xfrm>
            <a:off x="0" y="0"/>
            <a:ext cx="12192000" cy="6864350"/>
            <a:chOff x="0" y="-3175"/>
            <a:chExt cx="12192000" cy="6864350"/>
          </a:xfrm>
        </p:grpSpPr>
        <p:sp>
          <p:nvSpPr>
            <p:cNvPr id="12" name="Rectangle 11">
              <a:extLst>
                <a:ext uri="{FF2B5EF4-FFF2-40B4-BE49-F238E27FC236}">
                  <a16:creationId xmlns:a16="http://schemas.microsoft.com/office/drawing/2014/main" id="{CB150A15-790B-4510-98C8-A05928C4C4E8}"/>
                </a:ext>
              </a:extLst>
            </p:cNvPr>
            <p:cNvSpPr/>
            <p:nvPr userDrawn="1"/>
          </p:nvSpPr>
          <p:spPr>
            <a:xfrm>
              <a:off x="0" y="0"/>
              <a:ext cx="12192000" cy="815546"/>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Freeform 859">
              <a:extLst>
                <a:ext uri="{FF2B5EF4-FFF2-40B4-BE49-F238E27FC236}">
                  <a16:creationId xmlns:a16="http://schemas.microsoft.com/office/drawing/2014/main" id="{6B733BDF-0078-45A0-AF5B-FAC5C9DB8D9B}"/>
                </a:ext>
              </a:extLst>
            </p:cNvPr>
            <p:cNvSpPr>
              <a:spLocks noEditPoints="1"/>
            </p:cNvSpPr>
            <p:nvPr userDrawn="1"/>
          </p:nvSpPr>
          <p:spPr bwMode="auto">
            <a:xfrm>
              <a:off x="1588" y="-3175"/>
              <a:ext cx="12188825" cy="6864350"/>
            </a:xfrm>
            <a:custGeom>
              <a:avLst/>
              <a:gdLst>
                <a:gd name="T0" fmla="*/ 146 w 7678"/>
                <a:gd name="T1" fmla="*/ 0 h 4324"/>
                <a:gd name="T2" fmla="*/ 299 w 7678"/>
                <a:gd name="T3" fmla="*/ 0 h 4324"/>
                <a:gd name="T4" fmla="*/ 452 w 7678"/>
                <a:gd name="T5" fmla="*/ 0 h 4324"/>
                <a:gd name="T6" fmla="*/ 1983 w 7678"/>
                <a:gd name="T7" fmla="*/ 0 h 4324"/>
                <a:gd name="T8" fmla="*/ 2188 w 7678"/>
                <a:gd name="T9" fmla="*/ 0 h 4324"/>
                <a:gd name="T10" fmla="*/ 2341 w 7678"/>
                <a:gd name="T11" fmla="*/ 0 h 4324"/>
                <a:gd name="T12" fmla="*/ 2494 w 7678"/>
                <a:gd name="T13" fmla="*/ 0 h 4324"/>
                <a:gd name="T14" fmla="*/ 2647 w 7678"/>
                <a:gd name="T15" fmla="*/ 0 h 4324"/>
                <a:gd name="T16" fmla="*/ 2801 w 7678"/>
                <a:gd name="T17" fmla="*/ 0 h 4324"/>
                <a:gd name="T18" fmla="*/ 2954 w 7678"/>
                <a:gd name="T19" fmla="*/ 0 h 4324"/>
                <a:gd name="T20" fmla="*/ 3107 w 7678"/>
                <a:gd name="T21" fmla="*/ 0 h 4324"/>
                <a:gd name="T22" fmla="*/ 3260 w 7678"/>
                <a:gd name="T23" fmla="*/ 0 h 4324"/>
                <a:gd name="T24" fmla="*/ 3414 w 7678"/>
                <a:gd name="T25" fmla="*/ 0 h 4324"/>
                <a:gd name="T26" fmla="*/ 3567 w 7678"/>
                <a:gd name="T27" fmla="*/ 0 h 4324"/>
                <a:gd name="T28" fmla="*/ 3720 w 7678"/>
                <a:gd name="T29" fmla="*/ 0 h 4324"/>
                <a:gd name="T30" fmla="*/ 3873 w 7678"/>
                <a:gd name="T31" fmla="*/ 0 h 4324"/>
                <a:gd name="T32" fmla="*/ 4027 w 7678"/>
                <a:gd name="T33" fmla="*/ 0 h 4324"/>
                <a:gd name="T34" fmla="*/ 4180 w 7678"/>
                <a:gd name="T35" fmla="*/ 0 h 4324"/>
                <a:gd name="T36" fmla="*/ 605 w 7678"/>
                <a:gd name="T37" fmla="*/ 0 h 4324"/>
                <a:gd name="T38" fmla="*/ 758 w 7678"/>
                <a:gd name="T39" fmla="*/ 0 h 4324"/>
                <a:gd name="T40" fmla="*/ 912 w 7678"/>
                <a:gd name="T41" fmla="*/ 0 h 4324"/>
                <a:gd name="T42" fmla="*/ 1065 w 7678"/>
                <a:gd name="T43" fmla="*/ 0 h 4324"/>
                <a:gd name="T44" fmla="*/ 1218 w 7678"/>
                <a:gd name="T45" fmla="*/ 0 h 4324"/>
                <a:gd name="T46" fmla="*/ 1371 w 7678"/>
                <a:gd name="T47" fmla="*/ 0 h 4324"/>
                <a:gd name="T48" fmla="*/ 1525 w 7678"/>
                <a:gd name="T49" fmla="*/ 0 h 4324"/>
                <a:gd name="T50" fmla="*/ 1681 w 7678"/>
                <a:gd name="T51" fmla="*/ 0 h 4324"/>
                <a:gd name="T52" fmla="*/ 1835 w 7678"/>
                <a:gd name="T53" fmla="*/ 0 h 4324"/>
                <a:gd name="T54" fmla="*/ 6634 w 7678"/>
                <a:gd name="T55" fmla="*/ 0 h 4324"/>
                <a:gd name="T56" fmla="*/ 6736 w 7678"/>
                <a:gd name="T57" fmla="*/ 0 h 4324"/>
                <a:gd name="T58" fmla="*/ 6889 w 7678"/>
                <a:gd name="T59" fmla="*/ 0 h 4324"/>
                <a:gd name="T60" fmla="*/ 7043 w 7678"/>
                <a:gd name="T61" fmla="*/ 0 h 4324"/>
                <a:gd name="T62" fmla="*/ 7196 w 7678"/>
                <a:gd name="T63" fmla="*/ 0 h 4324"/>
                <a:gd name="T64" fmla="*/ 7349 w 7678"/>
                <a:gd name="T65" fmla="*/ 0 h 4324"/>
                <a:gd name="T66" fmla="*/ 7502 w 7678"/>
                <a:gd name="T67" fmla="*/ 0 h 4324"/>
                <a:gd name="T68" fmla="*/ 7656 w 7678"/>
                <a:gd name="T69" fmla="*/ 0 h 4324"/>
                <a:gd name="T70" fmla="*/ 6229 w 7678"/>
                <a:gd name="T71" fmla="*/ 4324 h 4324"/>
                <a:gd name="T72" fmla="*/ 4388 w 7678"/>
                <a:gd name="T73" fmla="*/ 0 h 4324"/>
                <a:gd name="T74" fmla="*/ 4541 w 7678"/>
                <a:gd name="T75" fmla="*/ 0 h 4324"/>
                <a:gd name="T76" fmla="*/ 4694 w 7678"/>
                <a:gd name="T77" fmla="*/ 0 h 4324"/>
                <a:gd name="T78" fmla="*/ 4847 w 7678"/>
                <a:gd name="T79" fmla="*/ 0 h 4324"/>
                <a:gd name="T80" fmla="*/ 5000 w 7678"/>
                <a:gd name="T81" fmla="*/ 0 h 4324"/>
                <a:gd name="T82" fmla="*/ 5154 w 7678"/>
                <a:gd name="T83" fmla="*/ 0 h 4324"/>
                <a:gd name="T84" fmla="*/ 5307 w 7678"/>
                <a:gd name="T85" fmla="*/ 0 h 4324"/>
                <a:gd name="T86" fmla="*/ 5460 w 7678"/>
                <a:gd name="T87" fmla="*/ 0 h 4324"/>
                <a:gd name="T88" fmla="*/ 5613 w 7678"/>
                <a:gd name="T89" fmla="*/ 0 h 4324"/>
                <a:gd name="T90" fmla="*/ 5766 w 7678"/>
                <a:gd name="T91" fmla="*/ 0 h 4324"/>
                <a:gd name="T92" fmla="*/ 5919 w 7678"/>
                <a:gd name="T93" fmla="*/ 0 h 4324"/>
                <a:gd name="T94" fmla="*/ 6072 w 7678"/>
                <a:gd name="T95" fmla="*/ 0 h 4324"/>
                <a:gd name="T96" fmla="*/ 6225 w 7678"/>
                <a:gd name="T97" fmla="*/ 0 h 4324"/>
                <a:gd name="T98" fmla="*/ 6379 w 7678"/>
                <a:gd name="T99" fmla="*/ 0 h 4324"/>
                <a:gd name="T100" fmla="*/ 6532 w 7678"/>
                <a:gd name="T101" fmla="*/ 0 h 4324"/>
                <a:gd name="T102" fmla="*/ 6382 w 7678"/>
                <a:gd name="T103" fmla="*/ 4324 h 4324"/>
                <a:gd name="T104" fmla="*/ 6535 w 7678"/>
                <a:gd name="T105" fmla="*/ 4324 h 4324"/>
                <a:gd name="T106" fmla="*/ 6688 w 7678"/>
                <a:gd name="T107" fmla="*/ 4324 h 4324"/>
                <a:gd name="T108" fmla="*/ 6842 w 7678"/>
                <a:gd name="T109" fmla="*/ 4324 h 4324"/>
                <a:gd name="T110" fmla="*/ 6995 w 7678"/>
                <a:gd name="T111" fmla="*/ 4324 h 4324"/>
                <a:gd name="T112" fmla="*/ 7148 w 7678"/>
                <a:gd name="T113" fmla="*/ 4324 h 4324"/>
                <a:gd name="T114" fmla="*/ 7301 w 7678"/>
                <a:gd name="T115" fmla="*/ 4324 h 4324"/>
                <a:gd name="T116" fmla="*/ 7455 w 7678"/>
                <a:gd name="T117" fmla="*/ 4324 h 4324"/>
                <a:gd name="T118" fmla="*/ 7608 w 7678"/>
                <a:gd name="T119" fmla="*/ 4324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78" h="4324">
                  <a:moveTo>
                    <a:pt x="47" y="0"/>
                  </a:moveTo>
                  <a:lnTo>
                    <a:pt x="0" y="128"/>
                  </a:lnTo>
                  <a:lnTo>
                    <a:pt x="0" y="119"/>
                  </a:lnTo>
                  <a:lnTo>
                    <a:pt x="43" y="0"/>
                  </a:lnTo>
                  <a:lnTo>
                    <a:pt x="47" y="0"/>
                  </a:lnTo>
                  <a:close/>
                  <a:moveTo>
                    <a:pt x="94" y="0"/>
                  </a:moveTo>
                  <a:lnTo>
                    <a:pt x="0" y="259"/>
                  </a:lnTo>
                  <a:lnTo>
                    <a:pt x="0" y="268"/>
                  </a:lnTo>
                  <a:lnTo>
                    <a:pt x="98" y="0"/>
                  </a:lnTo>
                  <a:lnTo>
                    <a:pt x="94" y="0"/>
                  </a:lnTo>
                  <a:close/>
                  <a:moveTo>
                    <a:pt x="146" y="0"/>
                  </a:moveTo>
                  <a:lnTo>
                    <a:pt x="0" y="399"/>
                  </a:lnTo>
                  <a:lnTo>
                    <a:pt x="0" y="408"/>
                  </a:lnTo>
                  <a:lnTo>
                    <a:pt x="149" y="0"/>
                  </a:lnTo>
                  <a:lnTo>
                    <a:pt x="146" y="0"/>
                  </a:lnTo>
                  <a:close/>
                  <a:moveTo>
                    <a:pt x="197" y="0"/>
                  </a:moveTo>
                  <a:lnTo>
                    <a:pt x="0" y="539"/>
                  </a:lnTo>
                  <a:lnTo>
                    <a:pt x="0" y="549"/>
                  </a:lnTo>
                  <a:lnTo>
                    <a:pt x="200" y="0"/>
                  </a:lnTo>
                  <a:lnTo>
                    <a:pt x="197" y="0"/>
                  </a:lnTo>
                  <a:close/>
                  <a:moveTo>
                    <a:pt x="248" y="0"/>
                  </a:moveTo>
                  <a:lnTo>
                    <a:pt x="0" y="680"/>
                  </a:lnTo>
                  <a:lnTo>
                    <a:pt x="0" y="689"/>
                  </a:lnTo>
                  <a:lnTo>
                    <a:pt x="251" y="0"/>
                  </a:lnTo>
                  <a:lnTo>
                    <a:pt x="248" y="0"/>
                  </a:lnTo>
                  <a:close/>
                  <a:moveTo>
                    <a:pt x="299" y="0"/>
                  </a:moveTo>
                  <a:lnTo>
                    <a:pt x="0" y="820"/>
                  </a:lnTo>
                  <a:lnTo>
                    <a:pt x="0" y="829"/>
                  </a:lnTo>
                  <a:lnTo>
                    <a:pt x="302" y="0"/>
                  </a:lnTo>
                  <a:lnTo>
                    <a:pt x="299" y="0"/>
                  </a:lnTo>
                  <a:close/>
                  <a:moveTo>
                    <a:pt x="350" y="0"/>
                  </a:moveTo>
                  <a:lnTo>
                    <a:pt x="0" y="960"/>
                  </a:lnTo>
                  <a:lnTo>
                    <a:pt x="0" y="969"/>
                  </a:lnTo>
                  <a:lnTo>
                    <a:pt x="353" y="0"/>
                  </a:lnTo>
                  <a:lnTo>
                    <a:pt x="350" y="0"/>
                  </a:lnTo>
                  <a:close/>
                  <a:moveTo>
                    <a:pt x="401" y="0"/>
                  </a:moveTo>
                  <a:lnTo>
                    <a:pt x="0" y="1099"/>
                  </a:lnTo>
                  <a:lnTo>
                    <a:pt x="0" y="1109"/>
                  </a:lnTo>
                  <a:lnTo>
                    <a:pt x="404" y="0"/>
                  </a:lnTo>
                  <a:lnTo>
                    <a:pt x="401" y="0"/>
                  </a:lnTo>
                  <a:close/>
                  <a:moveTo>
                    <a:pt x="452" y="0"/>
                  </a:moveTo>
                  <a:lnTo>
                    <a:pt x="0" y="1239"/>
                  </a:lnTo>
                  <a:lnTo>
                    <a:pt x="0" y="1249"/>
                  </a:lnTo>
                  <a:lnTo>
                    <a:pt x="455" y="0"/>
                  </a:lnTo>
                  <a:lnTo>
                    <a:pt x="452" y="0"/>
                  </a:lnTo>
                  <a:close/>
                  <a:moveTo>
                    <a:pt x="503" y="0"/>
                  </a:moveTo>
                  <a:lnTo>
                    <a:pt x="0" y="1379"/>
                  </a:lnTo>
                  <a:lnTo>
                    <a:pt x="0" y="1389"/>
                  </a:lnTo>
                  <a:lnTo>
                    <a:pt x="507" y="0"/>
                  </a:lnTo>
                  <a:lnTo>
                    <a:pt x="503" y="0"/>
                  </a:lnTo>
                  <a:close/>
                  <a:moveTo>
                    <a:pt x="2034" y="0"/>
                  </a:moveTo>
                  <a:lnTo>
                    <a:pt x="459" y="4324"/>
                  </a:lnTo>
                  <a:lnTo>
                    <a:pt x="462" y="4324"/>
                  </a:lnTo>
                  <a:lnTo>
                    <a:pt x="2038" y="0"/>
                  </a:lnTo>
                  <a:lnTo>
                    <a:pt x="2034" y="0"/>
                  </a:lnTo>
                  <a:close/>
                  <a:moveTo>
                    <a:pt x="1983" y="0"/>
                  </a:moveTo>
                  <a:lnTo>
                    <a:pt x="408" y="4324"/>
                  </a:lnTo>
                  <a:lnTo>
                    <a:pt x="411" y="4324"/>
                  </a:lnTo>
                  <a:lnTo>
                    <a:pt x="1987" y="0"/>
                  </a:lnTo>
                  <a:lnTo>
                    <a:pt x="1983" y="0"/>
                  </a:lnTo>
                  <a:close/>
                  <a:moveTo>
                    <a:pt x="2086" y="0"/>
                  </a:moveTo>
                  <a:lnTo>
                    <a:pt x="510" y="4324"/>
                  </a:lnTo>
                  <a:lnTo>
                    <a:pt x="513" y="4324"/>
                  </a:lnTo>
                  <a:lnTo>
                    <a:pt x="2089" y="0"/>
                  </a:lnTo>
                  <a:lnTo>
                    <a:pt x="2086" y="0"/>
                  </a:lnTo>
                  <a:close/>
                  <a:moveTo>
                    <a:pt x="2137" y="0"/>
                  </a:moveTo>
                  <a:lnTo>
                    <a:pt x="561" y="4324"/>
                  </a:lnTo>
                  <a:lnTo>
                    <a:pt x="564" y="4324"/>
                  </a:lnTo>
                  <a:lnTo>
                    <a:pt x="2140" y="0"/>
                  </a:lnTo>
                  <a:lnTo>
                    <a:pt x="2137" y="0"/>
                  </a:lnTo>
                  <a:close/>
                  <a:moveTo>
                    <a:pt x="2188" y="0"/>
                  </a:moveTo>
                  <a:lnTo>
                    <a:pt x="612" y="4324"/>
                  </a:lnTo>
                  <a:lnTo>
                    <a:pt x="615" y="4324"/>
                  </a:lnTo>
                  <a:lnTo>
                    <a:pt x="2191" y="0"/>
                  </a:lnTo>
                  <a:lnTo>
                    <a:pt x="2188" y="0"/>
                  </a:lnTo>
                  <a:close/>
                  <a:moveTo>
                    <a:pt x="2239" y="0"/>
                  </a:moveTo>
                  <a:lnTo>
                    <a:pt x="663" y="4324"/>
                  </a:lnTo>
                  <a:lnTo>
                    <a:pt x="666" y="4324"/>
                  </a:lnTo>
                  <a:lnTo>
                    <a:pt x="2242" y="0"/>
                  </a:lnTo>
                  <a:lnTo>
                    <a:pt x="2239" y="0"/>
                  </a:lnTo>
                  <a:close/>
                  <a:moveTo>
                    <a:pt x="2290" y="0"/>
                  </a:moveTo>
                  <a:lnTo>
                    <a:pt x="714" y="4324"/>
                  </a:lnTo>
                  <a:lnTo>
                    <a:pt x="718" y="4324"/>
                  </a:lnTo>
                  <a:lnTo>
                    <a:pt x="2293" y="0"/>
                  </a:lnTo>
                  <a:lnTo>
                    <a:pt x="2290" y="0"/>
                  </a:lnTo>
                  <a:close/>
                  <a:moveTo>
                    <a:pt x="2341" y="0"/>
                  </a:moveTo>
                  <a:lnTo>
                    <a:pt x="765" y="4324"/>
                  </a:lnTo>
                  <a:lnTo>
                    <a:pt x="769" y="4324"/>
                  </a:lnTo>
                  <a:lnTo>
                    <a:pt x="2344" y="0"/>
                  </a:lnTo>
                  <a:lnTo>
                    <a:pt x="2341" y="0"/>
                  </a:lnTo>
                  <a:close/>
                  <a:moveTo>
                    <a:pt x="2392" y="0"/>
                  </a:moveTo>
                  <a:lnTo>
                    <a:pt x="816" y="4324"/>
                  </a:lnTo>
                  <a:lnTo>
                    <a:pt x="820" y="4324"/>
                  </a:lnTo>
                  <a:lnTo>
                    <a:pt x="2395" y="0"/>
                  </a:lnTo>
                  <a:lnTo>
                    <a:pt x="2392" y="0"/>
                  </a:lnTo>
                  <a:close/>
                  <a:moveTo>
                    <a:pt x="2443" y="0"/>
                  </a:moveTo>
                  <a:lnTo>
                    <a:pt x="867" y="4324"/>
                  </a:lnTo>
                  <a:lnTo>
                    <a:pt x="871" y="4324"/>
                  </a:lnTo>
                  <a:lnTo>
                    <a:pt x="2447" y="0"/>
                  </a:lnTo>
                  <a:lnTo>
                    <a:pt x="2443" y="0"/>
                  </a:lnTo>
                  <a:close/>
                  <a:moveTo>
                    <a:pt x="2494" y="0"/>
                  </a:moveTo>
                  <a:lnTo>
                    <a:pt x="918" y="4324"/>
                  </a:lnTo>
                  <a:lnTo>
                    <a:pt x="922" y="4324"/>
                  </a:lnTo>
                  <a:lnTo>
                    <a:pt x="2498" y="0"/>
                  </a:lnTo>
                  <a:lnTo>
                    <a:pt x="2494" y="0"/>
                  </a:lnTo>
                  <a:close/>
                  <a:moveTo>
                    <a:pt x="2545" y="0"/>
                  </a:moveTo>
                  <a:lnTo>
                    <a:pt x="969" y="4324"/>
                  </a:lnTo>
                  <a:lnTo>
                    <a:pt x="973" y="4324"/>
                  </a:lnTo>
                  <a:lnTo>
                    <a:pt x="2549" y="0"/>
                  </a:lnTo>
                  <a:lnTo>
                    <a:pt x="2545" y="0"/>
                  </a:lnTo>
                  <a:close/>
                  <a:moveTo>
                    <a:pt x="2596" y="0"/>
                  </a:moveTo>
                  <a:lnTo>
                    <a:pt x="1021" y="4324"/>
                  </a:lnTo>
                  <a:lnTo>
                    <a:pt x="1024" y="4324"/>
                  </a:lnTo>
                  <a:lnTo>
                    <a:pt x="2600" y="0"/>
                  </a:lnTo>
                  <a:lnTo>
                    <a:pt x="2596" y="0"/>
                  </a:lnTo>
                  <a:close/>
                  <a:moveTo>
                    <a:pt x="2647" y="0"/>
                  </a:moveTo>
                  <a:lnTo>
                    <a:pt x="1072" y="4324"/>
                  </a:lnTo>
                  <a:lnTo>
                    <a:pt x="1075" y="4324"/>
                  </a:lnTo>
                  <a:lnTo>
                    <a:pt x="2651" y="0"/>
                  </a:lnTo>
                  <a:lnTo>
                    <a:pt x="2647" y="0"/>
                  </a:lnTo>
                  <a:close/>
                  <a:moveTo>
                    <a:pt x="2699" y="0"/>
                  </a:moveTo>
                  <a:lnTo>
                    <a:pt x="1123" y="4324"/>
                  </a:lnTo>
                  <a:lnTo>
                    <a:pt x="1126" y="4324"/>
                  </a:lnTo>
                  <a:lnTo>
                    <a:pt x="2702" y="0"/>
                  </a:lnTo>
                  <a:lnTo>
                    <a:pt x="2699" y="0"/>
                  </a:lnTo>
                  <a:close/>
                  <a:moveTo>
                    <a:pt x="2750" y="0"/>
                  </a:moveTo>
                  <a:lnTo>
                    <a:pt x="1174" y="4324"/>
                  </a:lnTo>
                  <a:lnTo>
                    <a:pt x="1177" y="4324"/>
                  </a:lnTo>
                  <a:lnTo>
                    <a:pt x="2753" y="0"/>
                  </a:lnTo>
                  <a:lnTo>
                    <a:pt x="2750" y="0"/>
                  </a:lnTo>
                  <a:close/>
                  <a:moveTo>
                    <a:pt x="2801" y="0"/>
                  </a:moveTo>
                  <a:lnTo>
                    <a:pt x="1225" y="4324"/>
                  </a:lnTo>
                  <a:lnTo>
                    <a:pt x="1228" y="4324"/>
                  </a:lnTo>
                  <a:lnTo>
                    <a:pt x="2804" y="0"/>
                  </a:lnTo>
                  <a:lnTo>
                    <a:pt x="2801" y="0"/>
                  </a:lnTo>
                  <a:close/>
                  <a:moveTo>
                    <a:pt x="2852" y="0"/>
                  </a:moveTo>
                  <a:lnTo>
                    <a:pt x="1276" y="4324"/>
                  </a:lnTo>
                  <a:lnTo>
                    <a:pt x="1279" y="4324"/>
                  </a:lnTo>
                  <a:lnTo>
                    <a:pt x="2855" y="0"/>
                  </a:lnTo>
                  <a:lnTo>
                    <a:pt x="2852" y="0"/>
                  </a:lnTo>
                  <a:close/>
                  <a:moveTo>
                    <a:pt x="2903" y="0"/>
                  </a:moveTo>
                  <a:lnTo>
                    <a:pt x="1327" y="4324"/>
                  </a:lnTo>
                  <a:lnTo>
                    <a:pt x="1330" y="4324"/>
                  </a:lnTo>
                  <a:lnTo>
                    <a:pt x="2906" y="0"/>
                  </a:lnTo>
                  <a:lnTo>
                    <a:pt x="2903" y="0"/>
                  </a:lnTo>
                  <a:close/>
                  <a:moveTo>
                    <a:pt x="2954" y="0"/>
                  </a:moveTo>
                  <a:lnTo>
                    <a:pt x="1378" y="4324"/>
                  </a:lnTo>
                  <a:lnTo>
                    <a:pt x="1382" y="4324"/>
                  </a:lnTo>
                  <a:lnTo>
                    <a:pt x="2957" y="0"/>
                  </a:lnTo>
                  <a:lnTo>
                    <a:pt x="2954" y="0"/>
                  </a:lnTo>
                  <a:close/>
                  <a:moveTo>
                    <a:pt x="3005" y="0"/>
                  </a:moveTo>
                  <a:lnTo>
                    <a:pt x="1429" y="4324"/>
                  </a:lnTo>
                  <a:lnTo>
                    <a:pt x="1433" y="4324"/>
                  </a:lnTo>
                  <a:lnTo>
                    <a:pt x="3008" y="0"/>
                  </a:lnTo>
                  <a:lnTo>
                    <a:pt x="3005" y="0"/>
                  </a:lnTo>
                  <a:close/>
                  <a:moveTo>
                    <a:pt x="3056" y="0"/>
                  </a:moveTo>
                  <a:lnTo>
                    <a:pt x="1480" y="4324"/>
                  </a:lnTo>
                  <a:lnTo>
                    <a:pt x="1484" y="4324"/>
                  </a:lnTo>
                  <a:lnTo>
                    <a:pt x="3059" y="0"/>
                  </a:lnTo>
                  <a:lnTo>
                    <a:pt x="3056" y="0"/>
                  </a:lnTo>
                  <a:close/>
                  <a:moveTo>
                    <a:pt x="3107" y="0"/>
                  </a:moveTo>
                  <a:lnTo>
                    <a:pt x="1531" y="4324"/>
                  </a:lnTo>
                  <a:lnTo>
                    <a:pt x="1535" y="4324"/>
                  </a:lnTo>
                  <a:lnTo>
                    <a:pt x="3111" y="0"/>
                  </a:lnTo>
                  <a:lnTo>
                    <a:pt x="3107" y="0"/>
                  </a:lnTo>
                  <a:close/>
                  <a:moveTo>
                    <a:pt x="3158" y="0"/>
                  </a:moveTo>
                  <a:lnTo>
                    <a:pt x="1582" y="4324"/>
                  </a:lnTo>
                  <a:lnTo>
                    <a:pt x="1586" y="4324"/>
                  </a:lnTo>
                  <a:lnTo>
                    <a:pt x="3162" y="0"/>
                  </a:lnTo>
                  <a:lnTo>
                    <a:pt x="3158" y="0"/>
                  </a:lnTo>
                  <a:close/>
                  <a:moveTo>
                    <a:pt x="3209" y="0"/>
                  </a:moveTo>
                  <a:lnTo>
                    <a:pt x="1634" y="4324"/>
                  </a:lnTo>
                  <a:lnTo>
                    <a:pt x="1637" y="4324"/>
                  </a:lnTo>
                  <a:lnTo>
                    <a:pt x="3213" y="0"/>
                  </a:lnTo>
                  <a:lnTo>
                    <a:pt x="3209" y="0"/>
                  </a:lnTo>
                  <a:close/>
                  <a:moveTo>
                    <a:pt x="3260" y="0"/>
                  </a:moveTo>
                  <a:lnTo>
                    <a:pt x="1685" y="4324"/>
                  </a:lnTo>
                  <a:lnTo>
                    <a:pt x="1688" y="4324"/>
                  </a:lnTo>
                  <a:lnTo>
                    <a:pt x="3264" y="0"/>
                  </a:lnTo>
                  <a:lnTo>
                    <a:pt x="3260" y="0"/>
                  </a:lnTo>
                  <a:close/>
                  <a:moveTo>
                    <a:pt x="3311" y="0"/>
                  </a:moveTo>
                  <a:lnTo>
                    <a:pt x="1736" y="4324"/>
                  </a:lnTo>
                  <a:lnTo>
                    <a:pt x="1739" y="4324"/>
                  </a:lnTo>
                  <a:lnTo>
                    <a:pt x="3315" y="0"/>
                  </a:lnTo>
                  <a:lnTo>
                    <a:pt x="3311" y="0"/>
                  </a:lnTo>
                  <a:close/>
                  <a:moveTo>
                    <a:pt x="3363" y="0"/>
                  </a:moveTo>
                  <a:lnTo>
                    <a:pt x="1787" y="4324"/>
                  </a:lnTo>
                  <a:lnTo>
                    <a:pt x="1790" y="4324"/>
                  </a:lnTo>
                  <a:lnTo>
                    <a:pt x="3366" y="0"/>
                  </a:lnTo>
                  <a:lnTo>
                    <a:pt x="3363" y="0"/>
                  </a:lnTo>
                  <a:close/>
                  <a:moveTo>
                    <a:pt x="3414" y="0"/>
                  </a:moveTo>
                  <a:lnTo>
                    <a:pt x="1838" y="4324"/>
                  </a:lnTo>
                  <a:lnTo>
                    <a:pt x="1841" y="4324"/>
                  </a:lnTo>
                  <a:lnTo>
                    <a:pt x="3417" y="0"/>
                  </a:lnTo>
                  <a:lnTo>
                    <a:pt x="3414" y="0"/>
                  </a:lnTo>
                  <a:close/>
                  <a:moveTo>
                    <a:pt x="3465" y="0"/>
                  </a:moveTo>
                  <a:lnTo>
                    <a:pt x="1889" y="4324"/>
                  </a:lnTo>
                  <a:lnTo>
                    <a:pt x="1892" y="4324"/>
                  </a:lnTo>
                  <a:lnTo>
                    <a:pt x="3468" y="0"/>
                  </a:lnTo>
                  <a:lnTo>
                    <a:pt x="3465" y="0"/>
                  </a:lnTo>
                  <a:close/>
                  <a:moveTo>
                    <a:pt x="3516" y="0"/>
                  </a:moveTo>
                  <a:lnTo>
                    <a:pt x="1939" y="4324"/>
                  </a:lnTo>
                  <a:lnTo>
                    <a:pt x="1942" y="4324"/>
                  </a:lnTo>
                  <a:lnTo>
                    <a:pt x="3519" y="0"/>
                  </a:lnTo>
                  <a:lnTo>
                    <a:pt x="3516" y="0"/>
                  </a:lnTo>
                  <a:close/>
                  <a:moveTo>
                    <a:pt x="3567" y="0"/>
                  </a:moveTo>
                  <a:lnTo>
                    <a:pt x="1990" y="4324"/>
                  </a:lnTo>
                  <a:lnTo>
                    <a:pt x="1993" y="4324"/>
                  </a:lnTo>
                  <a:lnTo>
                    <a:pt x="3570" y="0"/>
                  </a:lnTo>
                  <a:lnTo>
                    <a:pt x="3567" y="0"/>
                  </a:lnTo>
                  <a:close/>
                  <a:moveTo>
                    <a:pt x="3618" y="0"/>
                  </a:moveTo>
                  <a:lnTo>
                    <a:pt x="2041" y="4324"/>
                  </a:lnTo>
                  <a:lnTo>
                    <a:pt x="2045" y="4324"/>
                  </a:lnTo>
                  <a:lnTo>
                    <a:pt x="3621" y="0"/>
                  </a:lnTo>
                  <a:lnTo>
                    <a:pt x="3618" y="0"/>
                  </a:lnTo>
                  <a:close/>
                  <a:moveTo>
                    <a:pt x="3669" y="0"/>
                  </a:moveTo>
                  <a:lnTo>
                    <a:pt x="2092" y="4324"/>
                  </a:lnTo>
                  <a:lnTo>
                    <a:pt x="2096" y="4324"/>
                  </a:lnTo>
                  <a:lnTo>
                    <a:pt x="3672" y="0"/>
                  </a:lnTo>
                  <a:lnTo>
                    <a:pt x="3669" y="0"/>
                  </a:lnTo>
                  <a:close/>
                  <a:moveTo>
                    <a:pt x="3720" y="0"/>
                  </a:moveTo>
                  <a:lnTo>
                    <a:pt x="2143" y="4324"/>
                  </a:lnTo>
                  <a:lnTo>
                    <a:pt x="2147" y="4324"/>
                  </a:lnTo>
                  <a:lnTo>
                    <a:pt x="3724" y="0"/>
                  </a:lnTo>
                  <a:lnTo>
                    <a:pt x="3720" y="0"/>
                  </a:lnTo>
                  <a:close/>
                  <a:moveTo>
                    <a:pt x="3771" y="0"/>
                  </a:moveTo>
                  <a:lnTo>
                    <a:pt x="2194" y="4324"/>
                  </a:lnTo>
                  <a:lnTo>
                    <a:pt x="2198" y="4324"/>
                  </a:lnTo>
                  <a:lnTo>
                    <a:pt x="3775" y="0"/>
                  </a:lnTo>
                  <a:lnTo>
                    <a:pt x="3771" y="0"/>
                  </a:lnTo>
                  <a:close/>
                  <a:moveTo>
                    <a:pt x="3822" y="0"/>
                  </a:moveTo>
                  <a:lnTo>
                    <a:pt x="2245" y="4324"/>
                  </a:lnTo>
                  <a:lnTo>
                    <a:pt x="2249" y="4324"/>
                  </a:lnTo>
                  <a:lnTo>
                    <a:pt x="3826" y="0"/>
                  </a:lnTo>
                  <a:lnTo>
                    <a:pt x="3822" y="0"/>
                  </a:lnTo>
                  <a:close/>
                  <a:moveTo>
                    <a:pt x="3873" y="0"/>
                  </a:moveTo>
                  <a:lnTo>
                    <a:pt x="2297" y="4324"/>
                  </a:lnTo>
                  <a:lnTo>
                    <a:pt x="2300" y="4324"/>
                  </a:lnTo>
                  <a:lnTo>
                    <a:pt x="3877" y="0"/>
                  </a:lnTo>
                  <a:lnTo>
                    <a:pt x="3873" y="0"/>
                  </a:lnTo>
                  <a:close/>
                  <a:moveTo>
                    <a:pt x="3924" y="0"/>
                  </a:moveTo>
                  <a:lnTo>
                    <a:pt x="2348" y="4324"/>
                  </a:lnTo>
                  <a:lnTo>
                    <a:pt x="2351" y="4324"/>
                  </a:lnTo>
                  <a:lnTo>
                    <a:pt x="3928" y="0"/>
                  </a:lnTo>
                  <a:lnTo>
                    <a:pt x="3924" y="0"/>
                  </a:lnTo>
                  <a:close/>
                  <a:moveTo>
                    <a:pt x="3975" y="0"/>
                  </a:moveTo>
                  <a:lnTo>
                    <a:pt x="2399" y="4324"/>
                  </a:lnTo>
                  <a:lnTo>
                    <a:pt x="2402" y="4324"/>
                  </a:lnTo>
                  <a:lnTo>
                    <a:pt x="3979" y="0"/>
                  </a:lnTo>
                  <a:lnTo>
                    <a:pt x="3975" y="0"/>
                  </a:lnTo>
                  <a:close/>
                  <a:moveTo>
                    <a:pt x="4027" y="0"/>
                  </a:moveTo>
                  <a:lnTo>
                    <a:pt x="2450" y="4324"/>
                  </a:lnTo>
                  <a:lnTo>
                    <a:pt x="2453" y="4324"/>
                  </a:lnTo>
                  <a:lnTo>
                    <a:pt x="4030" y="0"/>
                  </a:lnTo>
                  <a:lnTo>
                    <a:pt x="4027" y="0"/>
                  </a:lnTo>
                  <a:close/>
                  <a:moveTo>
                    <a:pt x="4078" y="0"/>
                  </a:moveTo>
                  <a:lnTo>
                    <a:pt x="2501" y="4324"/>
                  </a:lnTo>
                  <a:lnTo>
                    <a:pt x="2504" y="4324"/>
                  </a:lnTo>
                  <a:lnTo>
                    <a:pt x="4081" y="0"/>
                  </a:lnTo>
                  <a:lnTo>
                    <a:pt x="4078" y="0"/>
                  </a:lnTo>
                  <a:close/>
                  <a:moveTo>
                    <a:pt x="4129" y="0"/>
                  </a:moveTo>
                  <a:lnTo>
                    <a:pt x="2552" y="4324"/>
                  </a:lnTo>
                  <a:lnTo>
                    <a:pt x="2555" y="4324"/>
                  </a:lnTo>
                  <a:lnTo>
                    <a:pt x="4132" y="0"/>
                  </a:lnTo>
                  <a:lnTo>
                    <a:pt x="4129" y="0"/>
                  </a:lnTo>
                  <a:close/>
                  <a:moveTo>
                    <a:pt x="4180" y="0"/>
                  </a:moveTo>
                  <a:lnTo>
                    <a:pt x="2603" y="4324"/>
                  </a:lnTo>
                  <a:lnTo>
                    <a:pt x="2606" y="4324"/>
                  </a:lnTo>
                  <a:lnTo>
                    <a:pt x="4183" y="0"/>
                  </a:lnTo>
                  <a:lnTo>
                    <a:pt x="4180" y="0"/>
                  </a:lnTo>
                  <a:close/>
                  <a:moveTo>
                    <a:pt x="4231" y="0"/>
                  </a:moveTo>
                  <a:lnTo>
                    <a:pt x="2654" y="4324"/>
                  </a:lnTo>
                  <a:lnTo>
                    <a:pt x="2658" y="4324"/>
                  </a:lnTo>
                  <a:lnTo>
                    <a:pt x="4234" y="0"/>
                  </a:lnTo>
                  <a:lnTo>
                    <a:pt x="4231" y="0"/>
                  </a:lnTo>
                  <a:close/>
                  <a:moveTo>
                    <a:pt x="554" y="0"/>
                  </a:moveTo>
                  <a:lnTo>
                    <a:pt x="0" y="1519"/>
                  </a:lnTo>
                  <a:lnTo>
                    <a:pt x="0" y="1529"/>
                  </a:lnTo>
                  <a:lnTo>
                    <a:pt x="558" y="0"/>
                  </a:lnTo>
                  <a:lnTo>
                    <a:pt x="554" y="0"/>
                  </a:lnTo>
                  <a:close/>
                  <a:moveTo>
                    <a:pt x="605" y="0"/>
                  </a:moveTo>
                  <a:lnTo>
                    <a:pt x="0" y="1660"/>
                  </a:lnTo>
                  <a:lnTo>
                    <a:pt x="0" y="1670"/>
                  </a:lnTo>
                  <a:lnTo>
                    <a:pt x="609" y="0"/>
                  </a:lnTo>
                  <a:lnTo>
                    <a:pt x="605" y="0"/>
                  </a:lnTo>
                  <a:close/>
                  <a:moveTo>
                    <a:pt x="656" y="0"/>
                  </a:moveTo>
                  <a:lnTo>
                    <a:pt x="0" y="1800"/>
                  </a:lnTo>
                  <a:lnTo>
                    <a:pt x="0" y="1810"/>
                  </a:lnTo>
                  <a:lnTo>
                    <a:pt x="660" y="0"/>
                  </a:lnTo>
                  <a:lnTo>
                    <a:pt x="656" y="0"/>
                  </a:lnTo>
                  <a:close/>
                  <a:moveTo>
                    <a:pt x="707" y="0"/>
                  </a:moveTo>
                  <a:lnTo>
                    <a:pt x="0" y="1940"/>
                  </a:lnTo>
                  <a:lnTo>
                    <a:pt x="0" y="1950"/>
                  </a:lnTo>
                  <a:lnTo>
                    <a:pt x="711" y="0"/>
                  </a:lnTo>
                  <a:lnTo>
                    <a:pt x="707" y="0"/>
                  </a:lnTo>
                  <a:close/>
                  <a:moveTo>
                    <a:pt x="758" y="0"/>
                  </a:moveTo>
                  <a:lnTo>
                    <a:pt x="0" y="2080"/>
                  </a:lnTo>
                  <a:lnTo>
                    <a:pt x="0" y="2089"/>
                  </a:lnTo>
                  <a:lnTo>
                    <a:pt x="762" y="0"/>
                  </a:lnTo>
                  <a:lnTo>
                    <a:pt x="758" y="0"/>
                  </a:lnTo>
                  <a:close/>
                  <a:moveTo>
                    <a:pt x="810" y="0"/>
                  </a:moveTo>
                  <a:lnTo>
                    <a:pt x="0" y="2220"/>
                  </a:lnTo>
                  <a:lnTo>
                    <a:pt x="0" y="2229"/>
                  </a:lnTo>
                  <a:lnTo>
                    <a:pt x="813" y="0"/>
                  </a:lnTo>
                  <a:lnTo>
                    <a:pt x="810" y="0"/>
                  </a:lnTo>
                  <a:close/>
                  <a:moveTo>
                    <a:pt x="861" y="0"/>
                  </a:moveTo>
                  <a:lnTo>
                    <a:pt x="0" y="2360"/>
                  </a:lnTo>
                  <a:lnTo>
                    <a:pt x="0" y="2369"/>
                  </a:lnTo>
                  <a:lnTo>
                    <a:pt x="864" y="0"/>
                  </a:lnTo>
                  <a:lnTo>
                    <a:pt x="861" y="0"/>
                  </a:lnTo>
                  <a:close/>
                  <a:moveTo>
                    <a:pt x="912" y="0"/>
                  </a:moveTo>
                  <a:lnTo>
                    <a:pt x="0" y="2500"/>
                  </a:lnTo>
                  <a:lnTo>
                    <a:pt x="0" y="2509"/>
                  </a:lnTo>
                  <a:lnTo>
                    <a:pt x="915" y="0"/>
                  </a:lnTo>
                  <a:lnTo>
                    <a:pt x="912" y="0"/>
                  </a:lnTo>
                  <a:close/>
                  <a:moveTo>
                    <a:pt x="963" y="0"/>
                  </a:moveTo>
                  <a:lnTo>
                    <a:pt x="0" y="2640"/>
                  </a:lnTo>
                  <a:lnTo>
                    <a:pt x="0" y="2649"/>
                  </a:lnTo>
                  <a:lnTo>
                    <a:pt x="966" y="0"/>
                  </a:lnTo>
                  <a:lnTo>
                    <a:pt x="963" y="0"/>
                  </a:lnTo>
                  <a:close/>
                  <a:moveTo>
                    <a:pt x="1014" y="0"/>
                  </a:moveTo>
                  <a:lnTo>
                    <a:pt x="0" y="2781"/>
                  </a:lnTo>
                  <a:lnTo>
                    <a:pt x="0" y="2790"/>
                  </a:lnTo>
                  <a:lnTo>
                    <a:pt x="1017" y="0"/>
                  </a:lnTo>
                  <a:lnTo>
                    <a:pt x="1014" y="0"/>
                  </a:lnTo>
                  <a:close/>
                  <a:moveTo>
                    <a:pt x="1065" y="0"/>
                  </a:moveTo>
                  <a:lnTo>
                    <a:pt x="0" y="2921"/>
                  </a:lnTo>
                  <a:lnTo>
                    <a:pt x="0" y="2930"/>
                  </a:lnTo>
                  <a:lnTo>
                    <a:pt x="1068" y="0"/>
                  </a:lnTo>
                  <a:lnTo>
                    <a:pt x="1065" y="0"/>
                  </a:lnTo>
                  <a:close/>
                  <a:moveTo>
                    <a:pt x="1116" y="0"/>
                  </a:moveTo>
                  <a:lnTo>
                    <a:pt x="0" y="3061"/>
                  </a:lnTo>
                  <a:lnTo>
                    <a:pt x="0" y="3070"/>
                  </a:lnTo>
                  <a:lnTo>
                    <a:pt x="1119" y="0"/>
                  </a:lnTo>
                  <a:lnTo>
                    <a:pt x="1116" y="0"/>
                  </a:lnTo>
                  <a:close/>
                  <a:moveTo>
                    <a:pt x="1167" y="0"/>
                  </a:moveTo>
                  <a:lnTo>
                    <a:pt x="0" y="3201"/>
                  </a:lnTo>
                  <a:lnTo>
                    <a:pt x="0" y="3210"/>
                  </a:lnTo>
                  <a:lnTo>
                    <a:pt x="1171" y="0"/>
                  </a:lnTo>
                  <a:lnTo>
                    <a:pt x="1167" y="0"/>
                  </a:lnTo>
                  <a:close/>
                  <a:moveTo>
                    <a:pt x="1218" y="0"/>
                  </a:moveTo>
                  <a:lnTo>
                    <a:pt x="0" y="3341"/>
                  </a:lnTo>
                  <a:lnTo>
                    <a:pt x="0" y="3350"/>
                  </a:lnTo>
                  <a:lnTo>
                    <a:pt x="1222" y="0"/>
                  </a:lnTo>
                  <a:lnTo>
                    <a:pt x="1218" y="0"/>
                  </a:lnTo>
                  <a:close/>
                  <a:moveTo>
                    <a:pt x="1269" y="0"/>
                  </a:moveTo>
                  <a:lnTo>
                    <a:pt x="0" y="3481"/>
                  </a:lnTo>
                  <a:lnTo>
                    <a:pt x="0" y="3490"/>
                  </a:lnTo>
                  <a:lnTo>
                    <a:pt x="1273" y="0"/>
                  </a:lnTo>
                  <a:lnTo>
                    <a:pt x="1269" y="0"/>
                  </a:lnTo>
                  <a:close/>
                  <a:moveTo>
                    <a:pt x="1320" y="0"/>
                  </a:moveTo>
                  <a:lnTo>
                    <a:pt x="0" y="3620"/>
                  </a:lnTo>
                  <a:lnTo>
                    <a:pt x="0" y="3630"/>
                  </a:lnTo>
                  <a:lnTo>
                    <a:pt x="1324" y="0"/>
                  </a:lnTo>
                  <a:lnTo>
                    <a:pt x="1320" y="0"/>
                  </a:lnTo>
                  <a:close/>
                  <a:moveTo>
                    <a:pt x="1371" y="0"/>
                  </a:moveTo>
                  <a:lnTo>
                    <a:pt x="0" y="3760"/>
                  </a:lnTo>
                  <a:lnTo>
                    <a:pt x="0" y="3770"/>
                  </a:lnTo>
                  <a:lnTo>
                    <a:pt x="1375" y="0"/>
                  </a:lnTo>
                  <a:lnTo>
                    <a:pt x="1371" y="0"/>
                  </a:lnTo>
                  <a:close/>
                  <a:moveTo>
                    <a:pt x="1423" y="0"/>
                  </a:moveTo>
                  <a:lnTo>
                    <a:pt x="0" y="3901"/>
                  </a:lnTo>
                  <a:lnTo>
                    <a:pt x="0" y="3911"/>
                  </a:lnTo>
                  <a:lnTo>
                    <a:pt x="1426" y="0"/>
                  </a:lnTo>
                  <a:lnTo>
                    <a:pt x="1423" y="0"/>
                  </a:lnTo>
                  <a:close/>
                  <a:moveTo>
                    <a:pt x="1474" y="0"/>
                  </a:moveTo>
                  <a:lnTo>
                    <a:pt x="0" y="4041"/>
                  </a:lnTo>
                  <a:lnTo>
                    <a:pt x="0" y="4051"/>
                  </a:lnTo>
                  <a:lnTo>
                    <a:pt x="1477" y="0"/>
                  </a:lnTo>
                  <a:lnTo>
                    <a:pt x="1474" y="0"/>
                  </a:lnTo>
                  <a:close/>
                  <a:moveTo>
                    <a:pt x="1525" y="0"/>
                  </a:moveTo>
                  <a:lnTo>
                    <a:pt x="0" y="4181"/>
                  </a:lnTo>
                  <a:lnTo>
                    <a:pt x="0" y="4191"/>
                  </a:lnTo>
                  <a:lnTo>
                    <a:pt x="1528" y="0"/>
                  </a:lnTo>
                  <a:lnTo>
                    <a:pt x="1525" y="0"/>
                  </a:lnTo>
                  <a:close/>
                  <a:moveTo>
                    <a:pt x="1576" y="0"/>
                  </a:moveTo>
                  <a:lnTo>
                    <a:pt x="0" y="4321"/>
                  </a:lnTo>
                  <a:lnTo>
                    <a:pt x="0" y="4324"/>
                  </a:lnTo>
                  <a:lnTo>
                    <a:pt x="2" y="4324"/>
                  </a:lnTo>
                  <a:lnTo>
                    <a:pt x="1579" y="0"/>
                  </a:lnTo>
                  <a:lnTo>
                    <a:pt x="1576" y="0"/>
                  </a:lnTo>
                  <a:close/>
                  <a:moveTo>
                    <a:pt x="1627" y="0"/>
                  </a:moveTo>
                  <a:lnTo>
                    <a:pt x="50" y="4324"/>
                  </a:lnTo>
                  <a:lnTo>
                    <a:pt x="53" y="4324"/>
                  </a:lnTo>
                  <a:lnTo>
                    <a:pt x="1630" y="0"/>
                  </a:lnTo>
                  <a:lnTo>
                    <a:pt x="1627" y="0"/>
                  </a:lnTo>
                  <a:close/>
                  <a:moveTo>
                    <a:pt x="1678" y="0"/>
                  </a:moveTo>
                  <a:lnTo>
                    <a:pt x="101" y="4324"/>
                  </a:lnTo>
                  <a:lnTo>
                    <a:pt x="105" y="4324"/>
                  </a:lnTo>
                  <a:lnTo>
                    <a:pt x="1681" y="0"/>
                  </a:lnTo>
                  <a:lnTo>
                    <a:pt x="1678" y="0"/>
                  </a:lnTo>
                  <a:close/>
                  <a:moveTo>
                    <a:pt x="1729" y="0"/>
                  </a:moveTo>
                  <a:lnTo>
                    <a:pt x="152" y="4324"/>
                  </a:lnTo>
                  <a:lnTo>
                    <a:pt x="156" y="4324"/>
                  </a:lnTo>
                  <a:lnTo>
                    <a:pt x="1732" y="0"/>
                  </a:lnTo>
                  <a:lnTo>
                    <a:pt x="1729" y="0"/>
                  </a:lnTo>
                  <a:close/>
                  <a:moveTo>
                    <a:pt x="1780" y="0"/>
                  </a:moveTo>
                  <a:lnTo>
                    <a:pt x="203" y="4324"/>
                  </a:lnTo>
                  <a:lnTo>
                    <a:pt x="207" y="4324"/>
                  </a:lnTo>
                  <a:lnTo>
                    <a:pt x="1783" y="0"/>
                  </a:lnTo>
                  <a:lnTo>
                    <a:pt x="1780" y="0"/>
                  </a:lnTo>
                  <a:close/>
                  <a:moveTo>
                    <a:pt x="1831" y="0"/>
                  </a:moveTo>
                  <a:lnTo>
                    <a:pt x="254" y="4324"/>
                  </a:lnTo>
                  <a:lnTo>
                    <a:pt x="258" y="4324"/>
                  </a:lnTo>
                  <a:lnTo>
                    <a:pt x="1835" y="0"/>
                  </a:lnTo>
                  <a:lnTo>
                    <a:pt x="1831" y="0"/>
                  </a:lnTo>
                  <a:close/>
                  <a:moveTo>
                    <a:pt x="1882" y="0"/>
                  </a:moveTo>
                  <a:lnTo>
                    <a:pt x="305" y="4324"/>
                  </a:lnTo>
                  <a:lnTo>
                    <a:pt x="309" y="4324"/>
                  </a:lnTo>
                  <a:lnTo>
                    <a:pt x="1886" y="0"/>
                  </a:lnTo>
                  <a:lnTo>
                    <a:pt x="1882" y="0"/>
                  </a:lnTo>
                  <a:close/>
                  <a:moveTo>
                    <a:pt x="1932" y="0"/>
                  </a:moveTo>
                  <a:lnTo>
                    <a:pt x="357" y="4324"/>
                  </a:lnTo>
                  <a:lnTo>
                    <a:pt x="360" y="4324"/>
                  </a:lnTo>
                  <a:lnTo>
                    <a:pt x="1936" y="0"/>
                  </a:lnTo>
                  <a:lnTo>
                    <a:pt x="1932" y="0"/>
                  </a:lnTo>
                  <a:close/>
                  <a:moveTo>
                    <a:pt x="6631" y="0"/>
                  </a:moveTo>
                  <a:lnTo>
                    <a:pt x="5055" y="4324"/>
                  </a:lnTo>
                  <a:lnTo>
                    <a:pt x="5058" y="4324"/>
                  </a:lnTo>
                  <a:lnTo>
                    <a:pt x="6634" y="0"/>
                  </a:lnTo>
                  <a:lnTo>
                    <a:pt x="6631" y="0"/>
                  </a:lnTo>
                  <a:close/>
                  <a:moveTo>
                    <a:pt x="6580" y="0"/>
                  </a:moveTo>
                  <a:lnTo>
                    <a:pt x="5004" y="4324"/>
                  </a:lnTo>
                  <a:lnTo>
                    <a:pt x="5007" y="4324"/>
                  </a:lnTo>
                  <a:lnTo>
                    <a:pt x="6583" y="0"/>
                  </a:lnTo>
                  <a:lnTo>
                    <a:pt x="6580" y="0"/>
                  </a:lnTo>
                  <a:close/>
                  <a:moveTo>
                    <a:pt x="6682" y="0"/>
                  </a:moveTo>
                  <a:lnTo>
                    <a:pt x="5106" y="4324"/>
                  </a:lnTo>
                  <a:lnTo>
                    <a:pt x="5109" y="4324"/>
                  </a:lnTo>
                  <a:lnTo>
                    <a:pt x="6685" y="0"/>
                  </a:lnTo>
                  <a:lnTo>
                    <a:pt x="6682" y="0"/>
                  </a:lnTo>
                  <a:close/>
                  <a:moveTo>
                    <a:pt x="6733" y="0"/>
                  </a:moveTo>
                  <a:lnTo>
                    <a:pt x="5157" y="4324"/>
                  </a:lnTo>
                  <a:lnTo>
                    <a:pt x="5160" y="4324"/>
                  </a:lnTo>
                  <a:lnTo>
                    <a:pt x="6736" y="0"/>
                  </a:lnTo>
                  <a:lnTo>
                    <a:pt x="6733" y="0"/>
                  </a:lnTo>
                  <a:close/>
                  <a:moveTo>
                    <a:pt x="6784" y="0"/>
                  </a:moveTo>
                  <a:lnTo>
                    <a:pt x="5208" y="4324"/>
                  </a:lnTo>
                  <a:lnTo>
                    <a:pt x="5211" y="4324"/>
                  </a:lnTo>
                  <a:lnTo>
                    <a:pt x="6787" y="0"/>
                  </a:lnTo>
                  <a:lnTo>
                    <a:pt x="6784" y="0"/>
                  </a:lnTo>
                  <a:close/>
                  <a:moveTo>
                    <a:pt x="6835" y="0"/>
                  </a:moveTo>
                  <a:lnTo>
                    <a:pt x="5259" y="4324"/>
                  </a:lnTo>
                  <a:lnTo>
                    <a:pt x="5263" y="4324"/>
                  </a:lnTo>
                  <a:lnTo>
                    <a:pt x="6838" y="0"/>
                  </a:lnTo>
                  <a:lnTo>
                    <a:pt x="6835" y="0"/>
                  </a:lnTo>
                  <a:close/>
                  <a:moveTo>
                    <a:pt x="6886" y="0"/>
                  </a:moveTo>
                  <a:lnTo>
                    <a:pt x="5310" y="4324"/>
                  </a:lnTo>
                  <a:lnTo>
                    <a:pt x="5314" y="4324"/>
                  </a:lnTo>
                  <a:lnTo>
                    <a:pt x="6889" y="0"/>
                  </a:lnTo>
                  <a:lnTo>
                    <a:pt x="6886" y="0"/>
                  </a:lnTo>
                  <a:close/>
                  <a:moveTo>
                    <a:pt x="6937" y="0"/>
                  </a:moveTo>
                  <a:lnTo>
                    <a:pt x="5361" y="4324"/>
                  </a:lnTo>
                  <a:lnTo>
                    <a:pt x="5365" y="4324"/>
                  </a:lnTo>
                  <a:lnTo>
                    <a:pt x="6940" y="0"/>
                  </a:lnTo>
                  <a:lnTo>
                    <a:pt x="6937" y="0"/>
                  </a:lnTo>
                  <a:close/>
                  <a:moveTo>
                    <a:pt x="6988" y="0"/>
                  </a:moveTo>
                  <a:lnTo>
                    <a:pt x="5412" y="4324"/>
                  </a:lnTo>
                  <a:lnTo>
                    <a:pt x="5416" y="4324"/>
                  </a:lnTo>
                  <a:lnTo>
                    <a:pt x="6992" y="0"/>
                  </a:lnTo>
                  <a:lnTo>
                    <a:pt x="6988" y="0"/>
                  </a:lnTo>
                  <a:close/>
                  <a:moveTo>
                    <a:pt x="7039" y="0"/>
                  </a:moveTo>
                  <a:lnTo>
                    <a:pt x="5463" y="4324"/>
                  </a:lnTo>
                  <a:lnTo>
                    <a:pt x="5467" y="4324"/>
                  </a:lnTo>
                  <a:lnTo>
                    <a:pt x="7043" y="0"/>
                  </a:lnTo>
                  <a:lnTo>
                    <a:pt x="7039" y="0"/>
                  </a:lnTo>
                  <a:close/>
                  <a:moveTo>
                    <a:pt x="7090" y="0"/>
                  </a:moveTo>
                  <a:lnTo>
                    <a:pt x="5515" y="4324"/>
                  </a:lnTo>
                  <a:lnTo>
                    <a:pt x="5518" y="4324"/>
                  </a:lnTo>
                  <a:lnTo>
                    <a:pt x="7094" y="0"/>
                  </a:lnTo>
                  <a:lnTo>
                    <a:pt x="7090" y="0"/>
                  </a:lnTo>
                  <a:close/>
                  <a:moveTo>
                    <a:pt x="7141" y="0"/>
                  </a:moveTo>
                  <a:lnTo>
                    <a:pt x="5566" y="4324"/>
                  </a:lnTo>
                  <a:lnTo>
                    <a:pt x="5569" y="4324"/>
                  </a:lnTo>
                  <a:lnTo>
                    <a:pt x="7145" y="0"/>
                  </a:lnTo>
                  <a:lnTo>
                    <a:pt x="7141" y="0"/>
                  </a:lnTo>
                  <a:close/>
                  <a:moveTo>
                    <a:pt x="7192" y="0"/>
                  </a:moveTo>
                  <a:lnTo>
                    <a:pt x="5617" y="4324"/>
                  </a:lnTo>
                  <a:lnTo>
                    <a:pt x="5620" y="4324"/>
                  </a:lnTo>
                  <a:lnTo>
                    <a:pt x="7196" y="0"/>
                  </a:lnTo>
                  <a:lnTo>
                    <a:pt x="7192" y="0"/>
                  </a:lnTo>
                  <a:close/>
                  <a:moveTo>
                    <a:pt x="7244" y="0"/>
                  </a:moveTo>
                  <a:lnTo>
                    <a:pt x="5668" y="4324"/>
                  </a:lnTo>
                  <a:lnTo>
                    <a:pt x="5671" y="4324"/>
                  </a:lnTo>
                  <a:lnTo>
                    <a:pt x="7247" y="0"/>
                  </a:lnTo>
                  <a:lnTo>
                    <a:pt x="7244" y="0"/>
                  </a:lnTo>
                  <a:close/>
                  <a:moveTo>
                    <a:pt x="7295" y="0"/>
                  </a:moveTo>
                  <a:lnTo>
                    <a:pt x="5719" y="4324"/>
                  </a:lnTo>
                  <a:lnTo>
                    <a:pt x="5722" y="4324"/>
                  </a:lnTo>
                  <a:lnTo>
                    <a:pt x="7298" y="0"/>
                  </a:lnTo>
                  <a:lnTo>
                    <a:pt x="7295" y="0"/>
                  </a:lnTo>
                  <a:close/>
                  <a:moveTo>
                    <a:pt x="7346" y="0"/>
                  </a:moveTo>
                  <a:lnTo>
                    <a:pt x="5769" y="4324"/>
                  </a:lnTo>
                  <a:lnTo>
                    <a:pt x="5772" y="4324"/>
                  </a:lnTo>
                  <a:lnTo>
                    <a:pt x="7349" y="0"/>
                  </a:lnTo>
                  <a:lnTo>
                    <a:pt x="7346" y="0"/>
                  </a:lnTo>
                  <a:close/>
                  <a:moveTo>
                    <a:pt x="7397" y="0"/>
                  </a:moveTo>
                  <a:lnTo>
                    <a:pt x="5820" y="4324"/>
                  </a:lnTo>
                  <a:lnTo>
                    <a:pt x="5823" y="4324"/>
                  </a:lnTo>
                  <a:lnTo>
                    <a:pt x="7400" y="0"/>
                  </a:lnTo>
                  <a:lnTo>
                    <a:pt x="7397" y="0"/>
                  </a:lnTo>
                  <a:close/>
                  <a:moveTo>
                    <a:pt x="7448" y="0"/>
                  </a:moveTo>
                  <a:lnTo>
                    <a:pt x="5871" y="4324"/>
                  </a:lnTo>
                  <a:lnTo>
                    <a:pt x="5874" y="4324"/>
                  </a:lnTo>
                  <a:lnTo>
                    <a:pt x="7451" y="0"/>
                  </a:lnTo>
                  <a:lnTo>
                    <a:pt x="7448" y="0"/>
                  </a:lnTo>
                  <a:close/>
                  <a:moveTo>
                    <a:pt x="7499" y="0"/>
                  </a:moveTo>
                  <a:lnTo>
                    <a:pt x="5922" y="4324"/>
                  </a:lnTo>
                  <a:lnTo>
                    <a:pt x="5926" y="4324"/>
                  </a:lnTo>
                  <a:lnTo>
                    <a:pt x="7502" y="0"/>
                  </a:lnTo>
                  <a:lnTo>
                    <a:pt x="7499" y="0"/>
                  </a:lnTo>
                  <a:close/>
                  <a:moveTo>
                    <a:pt x="7550" y="0"/>
                  </a:moveTo>
                  <a:lnTo>
                    <a:pt x="5973" y="4324"/>
                  </a:lnTo>
                  <a:lnTo>
                    <a:pt x="5977" y="4324"/>
                  </a:lnTo>
                  <a:lnTo>
                    <a:pt x="7553" y="0"/>
                  </a:lnTo>
                  <a:lnTo>
                    <a:pt x="7550" y="0"/>
                  </a:lnTo>
                  <a:close/>
                  <a:moveTo>
                    <a:pt x="7601" y="0"/>
                  </a:moveTo>
                  <a:lnTo>
                    <a:pt x="6024" y="4324"/>
                  </a:lnTo>
                  <a:lnTo>
                    <a:pt x="6028" y="4324"/>
                  </a:lnTo>
                  <a:lnTo>
                    <a:pt x="7605" y="0"/>
                  </a:lnTo>
                  <a:lnTo>
                    <a:pt x="7601" y="0"/>
                  </a:lnTo>
                  <a:close/>
                  <a:moveTo>
                    <a:pt x="7652" y="0"/>
                  </a:moveTo>
                  <a:lnTo>
                    <a:pt x="6075" y="4324"/>
                  </a:lnTo>
                  <a:lnTo>
                    <a:pt x="6079" y="4324"/>
                  </a:lnTo>
                  <a:lnTo>
                    <a:pt x="7656" y="0"/>
                  </a:lnTo>
                  <a:lnTo>
                    <a:pt x="7652" y="0"/>
                  </a:lnTo>
                  <a:close/>
                  <a:moveTo>
                    <a:pt x="6126" y="4324"/>
                  </a:moveTo>
                  <a:lnTo>
                    <a:pt x="6130" y="4324"/>
                  </a:lnTo>
                  <a:lnTo>
                    <a:pt x="7678" y="79"/>
                  </a:lnTo>
                  <a:lnTo>
                    <a:pt x="7678" y="69"/>
                  </a:lnTo>
                  <a:lnTo>
                    <a:pt x="6126" y="4324"/>
                  </a:lnTo>
                  <a:close/>
                  <a:moveTo>
                    <a:pt x="6181" y="4324"/>
                  </a:moveTo>
                  <a:lnTo>
                    <a:pt x="7678" y="219"/>
                  </a:lnTo>
                  <a:lnTo>
                    <a:pt x="7678" y="209"/>
                  </a:lnTo>
                  <a:lnTo>
                    <a:pt x="6178" y="4324"/>
                  </a:lnTo>
                  <a:lnTo>
                    <a:pt x="6181" y="4324"/>
                  </a:lnTo>
                  <a:close/>
                  <a:moveTo>
                    <a:pt x="6232" y="4324"/>
                  </a:moveTo>
                  <a:lnTo>
                    <a:pt x="7678" y="358"/>
                  </a:lnTo>
                  <a:lnTo>
                    <a:pt x="7678" y="349"/>
                  </a:lnTo>
                  <a:lnTo>
                    <a:pt x="6229" y="4324"/>
                  </a:lnTo>
                  <a:lnTo>
                    <a:pt x="6232" y="4324"/>
                  </a:lnTo>
                  <a:close/>
                  <a:moveTo>
                    <a:pt x="4333" y="0"/>
                  </a:moveTo>
                  <a:lnTo>
                    <a:pt x="2756" y="4324"/>
                  </a:lnTo>
                  <a:lnTo>
                    <a:pt x="2760" y="4324"/>
                  </a:lnTo>
                  <a:lnTo>
                    <a:pt x="4336" y="0"/>
                  </a:lnTo>
                  <a:lnTo>
                    <a:pt x="4333" y="0"/>
                  </a:lnTo>
                  <a:close/>
                  <a:moveTo>
                    <a:pt x="4282" y="0"/>
                  </a:moveTo>
                  <a:lnTo>
                    <a:pt x="2705" y="4324"/>
                  </a:lnTo>
                  <a:lnTo>
                    <a:pt x="2709" y="4324"/>
                  </a:lnTo>
                  <a:lnTo>
                    <a:pt x="4285" y="0"/>
                  </a:lnTo>
                  <a:lnTo>
                    <a:pt x="4282" y="0"/>
                  </a:lnTo>
                  <a:close/>
                  <a:moveTo>
                    <a:pt x="4384" y="0"/>
                  </a:moveTo>
                  <a:lnTo>
                    <a:pt x="2807" y="4324"/>
                  </a:lnTo>
                  <a:lnTo>
                    <a:pt x="2811" y="4324"/>
                  </a:lnTo>
                  <a:lnTo>
                    <a:pt x="4388" y="0"/>
                  </a:lnTo>
                  <a:lnTo>
                    <a:pt x="4384" y="0"/>
                  </a:lnTo>
                  <a:close/>
                  <a:moveTo>
                    <a:pt x="4435" y="0"/>
                  </a:moveTo>
                  <a:lnTo>
                    <a:pt x="2858" y="4324"/>
                  </a:lnTo>
                  <a:lnTo>
                    <a:pt x="2862" y="4324"/>
                  </a:lnTo>
                  <a:lnTo>
                    <a:pt x="4439" y="0"/>
                  </a:lnTo>
                  <a:lnTo>
                    <a:pt x="4435" y="0"/>
                  </a:lnTo>
                  <a:close/>
                  <a:moveTo>
                    <a:pt x="4486" y="0"/>
                  </a:moveTo>
                  <a:lnTo>
                    <a:pt x="2909" y="4324"/>
                  </a:lnTo>
                  <a:lnTo>
                    <a:pt x="2913" y="4324"/>
                  </a:lnTo>
                  <a:lnTo>
                    <a:pt x="4490" y="0"/>
                  </a:lnTo>
                  <a:lnTo>
                    <a:pt x="4486" y="0"/>
                  </a:lnTo>
                  <a:close/>
                  <a:moveTo>
                    <a:pt x="4537" y="0"/>
                  </a:moveTo>
                  <a:lnTo>
                    <a:pt x="2961" y="4324"/>
                  </a:lnTo>
                  <a:lnTo>
                    <a:pt x="2964" y="4324"/>
                  </a:lnTo>
                  <a:lnTo>
                    <a:pt x="4541" y="0"/>
                  </a:lnTo>
                  <a:lnTo>
                    <a:pt x="4537" y="0"/>
                  </a:lnTo>
                  <a:close/>
                  <a:moveTo>
                    <a:pt x="4588" y="0"/>
                  </a:moveTo>
                  <a:lnTo>
                    <a:pt x="3012" y="4324"/>
                  </a:lnTo>
                  <a:lnTo>
                    <a:pt x="3015" y="4324"/>
                  </a:lnTo>
                  <a:lnTo>
                    <a:pt x="4592" y="0"/>
                  </a:lnTo>
                  <a:lnTo>
                    <a:pt x="4588" y="0"/>
                  </a:lnTo>
                  <a:close/>
                  <a:moveTo>
                    <a:pt x="4640" y="0"/>
                  </a:moveTo>
                  <a:lnTo>
                    <a:pt x="3063" y="4324"/>
                  </a:lnTo>
                  <a:lnTo>
                    <a:pt x="3066" y="4324"/>
                  </a:lnTo>
                  <a:lnTo>
                    <a:pt x="4643" y="0"/>
                  </a:lnTo>
                  <a:lnTo>
                    <a:pt x="4640" y="0"/>
                  </a:lnTo>
                  <a:close/>
                  <a:moveTo>
                    <a:pt x="4691" y="0"/>
                  </a:moveTo>
                  <a:lnTo>
                    <a:pt x="3114" y="4324"/>
                  </a:lnTo>
                  <a:lnTo>
                    <a:pt x="3117" y="4324"/>
                  </a:lnTo>
                  <a:lnTo>
                    <a:pt x="4694" y="0"/>
                  </a:lnTo>
                  <a:lnTo>
                    <a:pt x="4691" y="0"/>
                  </a:lnTo>
                  <a:close/>
                  <a:moveTo>
                    <a:pt x="4742" y="0"/>
                  </a:moveTo>
                  <a:lnTo>
                    <a:pt x="3165" y="4324"/>
                  </a:lnTo>
                  <a:lnTo>
                    <a:pt x="3168" y="4324"/>
                  </a:lnTo>
                  <a:lnTo>
                    <a:pt x="4745" y="0"/>
                  </a:lnTo>
                  <a:lnTo>
                    <a:pt x="4742" y="0"/>
                  </a:lnTo>
                  <a:close/>
                  <a:moveTo>
                    <a:pt x="4793" y="0"/>
                  </a:moveTo>
                  <a:lnTo>
                    <a:pt x="3216" y="4324"/>
                  </a:lnTo>
                  <a:lnTo>
                    <a:pt x="3219" y="4324"/>
                  </a:lnTo>
                  <a:lnTo>
                    <a:pt x="4796" y="0"/>
                  </a:lnTo>
                  <a:lnTo>
                    <a:pt x="4793" y="0"/>
                  </a:lnTo>
                  <a:close/>
                  <a:moveTo>
                    <a:pt x="4844" y="0"/>
                  </a:moveTo>
                  <a:lnTo>
                    <a:pt x="3267" y="4324"/>
                  </a:lnTo>
                  <a:lnTo>
                    <a:pt x="3270" y="4324"/>
                  </a:lnTo>
                  <a:lnTo>
                    <a:pt x="4847" y="0"/>
                  </a:lnTo>
                  <a:lnTo>
                    <a:pt x="4844" y="0"/>
                  </a:lnTo>
                  <a:close/>
                  <a:moveTo>
                    <a:pt x="4895" y="0"/>
                  </a:moveTo>
                  <a:lnTo>
                    <a:pt x="3318" y="4324"/>
                  </a:lnTo>
                  <a:lnTo>
                    <a:pt x="3322" y="4324"/>
                  </a:lnTo>
                  <a:lnTo>
                    <a:pt x="4898" y="0"/>
                  </a:lnTo>
                  <a:lnTo>
                    <a:pt x="4895" y="0"/>
                  </a:lnTo>
                  <a:close/>
                  <a:moveTo>
                    <a:pt x="4946" y="0"/>
                  </a:moveTo>
                  <a:lnTo>
                    <a:pt x="3369" y="4324"/>
                  </a:lnTo>
                  <a:lnTo>
                    <a:pt x="3373" y="4324"/>
                  </a:lnTo>
                  <a:lnTo>
                    <a:pt x="4949" y="0"/>
                  </a:lnTo>
                  <a:lnTo>
                    <a:pt x="4946" y="0"/>
                  </a:lnTo>
                  <a:close/>
                  <a:moveTo>
                    <a:pt x="4997" y="0"/>
                  </a:moveTo>
                  <a:lnTo>
                    <a:pt x="3420" y="4324"/>
                  </a:lnTo>
                  <a:lnTo>
                    <a:pt x="3424" y="4324"/>
                  </a:lnTo>
                  <a:lnTo>
                    <a:pt x="5000" y="0"/>
                  </a:lnTo>
                  <a:lnTo>
                    <a:pt x="4997" y="0"/>
                  </a:lnTo>
                  <a:close/>
                  <a:moveTo>
                    <a:pt x="5048" y="0"/>
                  </a:moveTo>
                  <a:lnTo>
                    <a:pt x="3471" y="4324"/>
                  </a:lnTo>
                  <a:lnTo>
                    <a:pt x="3475" y="4324"/>
                  </a:lnTo>
                  <a:lnTo>
                    <a:pt x="5052" y="0"/>
                  </a:lnTo>
                  <a:lnTo>
                    <a:pt x="5048" y="0"/>
                  </a:lnTo>
                  <a:close/>
                  <a:moveTo>
                    <a:pt x="5099" y="0"/>
                  </a:moveTo>
                  <a:lnTo>
                    <a:pt x="3522" y="4324"/>
                  </a:lnTo>
                  <a:lnTo>
                    <a:pt x="3526" y="4324"/>
                  </a:lnTo>
                  <a:lnTo>
                    <a:pt x="5103" y="0"/>
                  </a:lnTo>
                  <a:lnTo>
                    <a:pt x="5099" y="0"/>
                  </a:lnTo>
                  <a:close/>
                  <a:moveTo>
                    <a:pt x="5150" y="0"/>
                  </a:moveTo>
                  <a:lnTo>
                    <a:pt x="3574" y="4324"/>
                  </a:lnTo>
                  <a:lnTo>
                    <a:pt x="3577" y="4324"/>
                  </a:lnTo>
                  <a:lnTo>
                    <a:pt x="5154" y="0"/>
                  </a:lnTo>
                  <a:lnTo>
                    <a:pt x="5150" y="0"/>
                  </a:lnTo>
                  <a:close/>
                  <a:moveTo>
                    <a:pt x="5201" y="0"/>
                  </a:moveTo>
                  <a:lnTo>
                    <a:pt x="3625" y="4324"/>
                  </a:lnTo>
                  <a:lnTo>
                    <a:pt x="3628" y="4324"/>
                  </a:lnTo>
                  <a:lnTo>
                    <a:pt x="5205" y="0"/>
                  </a:lnTo>
                  <a:lnTo>
                    <a:pt x="5201" y="0"/>
                  </a:lnTo>
                  <a:close/>
                  <a:moveTo>
                    <a:pt x="5252" y="0"/>
                  </a:moveTo>
                  <a:lnTo>
                    <a:pt x="3676" y="4324"/>
                  </a:lnTo>
                  <a:lnTo>
                    <a:pt x="3679" y="4324"/>
                  </a:lnTo>
                  <a:lnTo>
                    <a:pt x="5256" y="0"/>
                  </a:lnTo>
                  <a:lnTo>
                    <a:pt x="5252" y="0"/>
                  </a:lnTo>
                  <a:close/>
                  <a:moveTo>
                    <a:pt x="5304" y="0"/>
                  </a:moveTo>
                  <a:lnTo>
                    <a:pt x="3727" y="4324"/>
                  </a:lnTo>
                  <a:lnTo>
                    <a:pt x="3730" y="4324"/>
                  </a:lnTo>
                  <a:lnTo>
                    <a:pt x="5307" y="0"/>
                  </a:lnTo>
                  <a:lnTo>
                    <a:pt x="5304" y="0"/>
                  </a:lnTo>
                  <a:close/>
                  <a:moveTo>
                    <a:pt x="5355" y="0"/>
                  </a:moveTo>
                  <a:lnTo>
                    <a:pt x="3778" y="4324"/>
                  </a:lnTo>
                  <a:lnTo>
                    <a:pt x="3781" y="4324"/>
                  </a:lnTo>
                  <a:lnTo>
                    <a:pt x="5358" y="0"/>
                  </a:lnTo>
                  <a:lnTo>
                    <a:pt x="5355" y="0"/>
                  </a:lnTo>
                  <a:close/>
                  <a:moveTo>
                    <a:pt x="5406" y="0"/>
                  </a:moveTo>
                  <a:lnTo>
                    <a:pt x="3829" y="4324"/>
                  </a:lnTo>
                  <a:lnTo>
                    <a:pt x="3832" y="4324"/>
                  </a:lnTo>
                  <a:lnTo>
                    <a:pt x="5409" y="0"/>
                  </a:lnTo>
                  <a:lnTo>
                    <a:pt x="5406" y="0"/>
                  </a:lnTo>
                  <a:close/>
                  <a:moveTo>
                    <a:pt x="5457" y="0"/>
                  </a:moveTo>
                  <a:lnTo>
                    <a:pt x="3880" y="4324"/>
                  </a:lnTo>
                  <a:lnTo>
                    <a:pt x="3883" y="4324"/>
                  </a:lnTo>
                  <a:lnTo>
                    <a:pt x="5460" y="0"/>
                  </a:lnTo>
                  <a:lnTo>
                    <a:pt x="5457" y="0"/>
                  </a:lnTo>
                  <a:close/>
                  <a:moveTo>
                    <a:pt x="5508" y="0"/>
                  </a:moveTo>
                  <a:lnTo>
                    <a:pt x="3931" y="4324"/>
                  </a:lnTo>
                  <a:lnTo>
                    <a:pt x="3934" y="4324"/>
                  </a:lnTo>
                  <a:lnTo>
                    <a:pt x="5511" y="0"/>
                  </a:lnTo>
                  <a:lnTo>
                    <a:pt x="5508" y="0"/>
                  </a:lnTo>
                  <a:close/>
                  <a:moveTo>
                    <a:pt x="5559" y="0"/>
                  </a:moveTo>
                  <a:lnTo>
                    <a:pt x="3982" y="4324"/>
                  </a:lnTo>
                  <a:lnTo>
                    <a:pt x="3986" y="4324"/>
                  </a:lnTo>
                  <a:lnTo>
                    <a:pt x="5562" y="0"/>
                  </a:lnTo>
                  <a:lnTo>
                    <a:pt x="5559" y="0"/>
                  </a:lnTo>
                  <a:close/>
                  <a:moveTo>
                    <a:pt x="5610" y="0"/>
                  </a:moveTo>
                  <a:lnTo>
                    <a:pt x="4033" y="4324"/>
                  </a:lnTo>
                  <a:lnTo>
                    <a:pt x="4037" y="4324"/>
                  </a:lnTo>
                  <a:lnTo>
                    <a:pt x="5613" y="0"/>
                  </a:lnTo>
                  <a:lnTo>
                    <a:pt x="5610" y="0"/>
                  </a:lnTo>
                  <a:close/>
                  <a:moveTo>
                    <a:pt x="5661" y="0"/>
                  </a:moveTo>
                  <a:lnTo>
                    <a:pt x="4084" y="4324"/>
                  </a:lnTo>
                  <a:lnTo>
                    <a:pt x="4088" y="4324"/>
                  </a:lnTo>
                  <a:lnTo>
                    <a:pt x="5665" y="0"/>
                  </a:lnTo>
                  <a:lnTo>
                    <a:pt x="5661" y="0"/>
                  </a:lnTo>
                  <a:close/>
                  <a:moveTo>
                    <a:pt x="5712" y="0"/>
                  </a:moveTo>
                  <a:lnTo>
                    <a:pt x="4135" y="4324"/>
                  </a:lnTo>
                  <a:lnTo>
                    <a:pt x="4139" y="4324"/>
                  </a:lnTo>
                  <a:lnTo>
                    <a:pt x="5716" y="0"/>
                  </a:lnTo>
                  <a:lnTo>
                    <a:pt x="5712" y="0"/>
                  </a:lnTo>
                  <a:close/>
                  <a:moveTo>
                    <a:pt x="5762" y="0"/>
                  </a:moveTo>
                  <a:lnTo>
                    <a:pt x="4186" y="4324"/>
                  </a:lnTo>
                  <a:lnTo>
                    <a:pt x="4190" y="4324"/>
                  </a:lnTo>
                  <a:lnTo>
                    <a:pt x="5766" y="0"/>
                  </a:lnTo>
                  <a:lnTo>
                    <a:pt x="5762" y="0"/>
                  </a:lnTo>
                  <a:close/>
                  <a:moveTo>
                    <a:pt x="5813" y="0"/>
                  </a:moveTo>
                  <a:lnTo>
                    <a:pt x="4238" y="4324"/>
                  </a:lnTo>
                  <a:lnTo>
                    <a:pt x="4241" y="4324"/>
                  </a:lnTo>
                  <a:lnTo>
                    <a:pt x="5817" y="0"/>
                  </a:lnTo>
                  <a:lnTo>
                    <a:pt x="5813" y="0"/>
                  </a:lnTo>
                  <a:close/>
                  <a:moveTo>
                    <a:pt x="5864" y="0"/>
                  </a:moveTo>
                  <a:lnTo>
                    <a:pt x="4289" y="4324"/>
                  </a:lnTo>
                  <a:lnTo>
                    <a:pt x="4292" y="4324"/>
                  </a:lnTo>
                  <a:lnTo>
                    <a:pt x="5868" y="0"/>
                  </a:lnTo>
                  <a:lnTo>
                    <a:pt x="5864" y="0"/>
                  </a:lnTo>
                  <a:close/>
                  <a:moveTo>
                    <a:pt x="5915" y="0"/>
                  </a:moveTo>
                  <a:lnTo>
                    <a:pt x="4340" y="4324"/>
                  </a:lnTo>
                  <a:lnTo>
                    <a:pt x="4343" y="4324"/>
                  </a:lnTo>
                  <a:lnTo>
                    <a:pt x="5919" y="0"/>
                  </a:lnTo>
                  <a:lnTo>
                    <a:pt x="5915" y="0"/>
                  </a:lnTo>
                  <a:close/>
                  <a:moveTo>
                    <a:pt x="5967" y="0"/>
                  </a:moveTo>
                  <a:lnTo>
                    <a:pt x="4391" y="4324"/>
                  </a:lnTo>
                  <a:lnTo>
                    <a:pt x="4394" y="4324"/>
                  </a:lnTo>
                  <a:lnTo>
                    <a:pt x="5970" y="0"/>
                  </a:lnTo>
                  <a:lnTo>
                    <a:pt x="5967" y="0"/>
                  </a:lnTo>
                  <a:close/>
                  <a:moveTo>
                    <a:pt x="6018" y="0"/>
                  </a:moveTo>
                  <a:lnTo>
                    <a:pt x="4442" y="4324"/>
                  </a:lnTo>
                  <a:lnTo>
                    <a:pt x="4445" y="4324"/>
                  </a:lnTo>
                  <a:lnTo>
                    <a:pt x="6021" y="0"/>
                  </a:lnTo>
                  <a:lnTo>
                    <a:pt x="6018" y="0"/>
                  </a:lnTo>
                  <a:close/>
                  <a:moveTo>
                    <a:pt x="6069" y="0"/>
                  </a:moveTo>
                  <a:lnTo>
                    <a:pt x="4493" y="4324"/>
                  </a:lnTo>
                  <a:lnTo>
                    <a:pt x="4496" y="4324"/>
                  </a:lnTo>
                  <a:lnTo>
                    <a:pt x="6072" y="0"/>
                  </a:lnTo>
                  <a:lnTo>
                    <a:pt x="6069" y="0"/>
                  </a:lnTo>
                  <a:close/>
                  <a:moveTo>
                    <a:pt x="6120" y="0"/>
                  </a:moveTo>
                  <a:lnTo>
                    <a:pt x="4544" y="4324"/>
                  </a:lnTo>
                  <a:lnTo>
                    <a:pt x="4547" y="4324"/>
                  </a:lnTo>
                  <a:lnTo>
                    <a:pt x="6123" y="0"/>
                  </a:lnTo>
                  <a:lnTo>
                    <a:pt x="6120" y="0"/>
                  </a:lnTo>
                  <a:close/>
                  <a:moveTo>
                    <a:pt x="6171" y="0"/>
                  </a:moveTo>
                  <a:lnTo>
                    <a:pt x="4595" y="4324"/>
                  </a:lnTo>
                  <a:lnTo>
                    <a:pt x="4599" y="4324"/>
                  </a:lnTo>
                  <a:lnTo>
                    <a:pt x="6174" y="0"/>
                  </a:lnTo>
                  <a:lnTo>
                    <a:pt x="6171" y="0"/>
                  </a:lnTo>
                  <a:close/>
                  <a:moveTo>
                    <a:pt x="6222" y="0"/>
                  </a:moveTo>
                  <a:lnTo>
                    <a:pt x="4646" y="4324"/>
                  </a:lnTo>
                  <a:lnTo>
                    <a:pt x="4650" y="4324"/>
                  </a:lnTo>
                  <a:lnTo>
                    <a:pt x="6225" y="0"/>
                  </a:lnTo>
                  <a:lnTo>
                    <a:pt x="6222" y="0"/>
                  </a:lnTo>
                  <a:close/>
                  <a:moveTo>
                    <a:pt x="6273" y="0"/>
                  </a:moveTo>
                  <a:lnTo>
                    <a:pt x="4697" y="4324"/>
                  </a:lnTo>
                  <a:lnTo>
                    <a:pt x="4701" y="4324"/>
                  </a:lnTo>
                  <a:lnTo>
                    <a:pt x="6276" y="0"/>
                  </a:lnTo>
                  <a:lnTo>
                    <a:pt x="6273" y="0"/>
                  </a:lnTo>
                  <a:close/>
                  <a:moveTo>
                    <a:pt x="6324" y="0"/>
                  </a:moveTo>
                  <a:lnTo>
                    <a:pt x="4748" y="4324"/>
                  </a:lnTo>
                  <a:lnTo>
                    <a:pt x="4752" y="4324"/>
                  </a:lnTo>
                  <a:lnTo>
                    <a:pt x="6328" y="0"/>
                  </a:lnTo>
                  <a:lnTo>
                    <a:pt x="6324" y="0"/>
                  </a:lnTo>
                  <a:close/>
                  <a:moveTo>
                    <a:pt x="6375" y="0"/>
                  </a:moveTo>
                  <a:lnTo>
                    <a:pt x="4799" y="4324"/>
                  </a:lnTo>
                  <a:lnTo>
                    <a:pt x="4803" y="4324"/>
                  </a:lnTo>
                  <a:lnTo>
                    <a:pt x="6379" y="0"/>
                  </a:lnTo>
                  <a:lnTo>
                    <a:pt x="6375" y="0"/>
                  </a:lnTo>
                  <a:close/>
                  <a:moveTo>
                    <a:pt x="6426" y="0"/>
                  </a:moveTo>
                  <a:lnTo>
                    <a:pt x="4850" y="4324"/>
                  </a:lnTo>
                  <a:lnTo>
                    <a:pt x="4854" y="4324"/>
                  </a:lnTo>
                  <a:lnTo>
                    <a:pt x="6430" y="0"/>
                  </a:lnTo>
                  <a:lnTo>
                    <a:pt x="6426" y="0"/>
                  </a:lnTo>
                  <a:close/>
                  <a:moveTo>
                    <a:pt x="6477" y="0"/>
                  </a:moveTo>
                  <a:lnTo>
                    <a:pt x="4902" y="4324"/>
                  </a:lnTo>
                  <a:lnTo>
                    <a:pt x="4905" y="4324"/>
                  </a:lnTo>
                  <a:lnTo>
                    <a:pt x="6481" y="0"/>
                  </a:lnTo>
                  <a:lnTo>
                    <a:pt x="6477" y="0"/>
                  </a:lnTo>
                  <a:close/>
                  <a:moveTo>
                    <a:pt x="6528" y="0"/>
                  </a:moveTo>
                  <a:lnTo>
                    <a:pt x="4953" y="4324"/>
                  </a:lnTo>
                  <a:lnTo>
                    <a:pt x="4956" y="4324"/>
                  </a:lnTo>
                  <a:lnTo>
                    <a:pt x="6532" y="0"/>
                  </a:lnTo>
                  <a:lnTo>
                    <a:pt x="6528" y="0"/>
                  </a:lnTo>
                  <a:close/>
                  <a:moveTo>
                    <a:pt x="6283" y="4324"/>
                  </a:moveTo>
                  <a:lnTo>
                    <a:pt x="7678" y="498"/>
                  </a:lnTo>
                  <a:lnTo>
                    <a:pt x="7678" y="489"/>
                  </a:lnTo>
                  <a:lnTo>
                    <a:pt x="6280" y="4324"/>
                  </a:lnTo>
                  <a:lnTo>
                    <a:pt x="6283" y="4324"/>
                  </a:lnTo>
                  <a:close/>
                  <a:moveTo>
                    <a:pt x="6334" y="4324"/>
                  </a:moveTo>
                  <a:lnTo>
                    <a:pt x="7678" y="639"/>
                  </a:lnTo>
                  <a:lnTo>
                    <a:pt x="7678" y="630"/>
                  </a:lnTo>
                  <a:lnTo>
                    <a:pt x="6331" y="4324"/>
                  </a:lnTo>
                  <a:lnTo>
                    <a:pt x="6334" y="4324"/>
                  </a:lnTo>
                  <a:close/>
                  <a:moveTo>
                    <a:pt x="6385" y="4324"/>
                  </a:moveTo>
                  <a:lnTo>
                    <a:pt x="7678" y="779"/>
                  </a:lnTo>
                  <a:lnTo>
                    <a:pt x="7678" y="770"/>
                  </a:lnTo>
                  <a:lnTo>
                    <a:pt x="6382" y="4324"/>
                  </a:lnTo>
                  <a:lnTo>
                    <a:pt x="6385" y="4324"/>
                  </a:lnTo>
                  <a:close/>
                  <a:moveTo>
                    <a:pt x="6436" y="4324"/>
                  </a:moveTo>
                  <a:lnTo>
                    <a:pt x="7678" y="919"/>
                  </a:lnTo>
                  <a:lnTo>
                    <a:pt x="7678" y="910"/>
                  </a:lnTo>
                  <a:lnTo>
                    <a:pt x="6433" y="4324"/>
                  </a:lnTo>
                  <a:lnTo>
                    <a:pt x="6436" y="4324"/>
                  </a:lnTo>
                  <a:close/>
                  <a:moveTo>
                    <a:pt x="6487" y="4324"/>
                  </a:moveTo>
                  <a:lnTo>
                    <a:pt x="7678" y="1059"/>
                  </a:lnTo>
                  <a:lnTo>
                    <a:pt x="7678" y="1050"/>
                  </a:lnTo>
                  <a:lnTo>
                    <a:pt x="6484" y="4324"/>
                  </a:lnTo>
                  <a:lnTo>
                    <a:pt x="6487" y="4324"/>
                  </a:lnTo>
                  <a:close/>
                  <a:moveTo>
                    <a:pt x="6539" y="4324"/>
                  </a:moveTo>
                  <a:lnTo>
                    <a:pt x="7678" y="1199"/>
                  </a:lnTo>
                  <a:lnTo>
                    <a:pt x="7678" y="1190"/>
                  </a:lnTo>
                  <a:lnTo>
                    <a:pt x="6535" y="4324"/>
                  </a:lnTo>
                  <a:lnTo>
                    <a:pt x="6539" y="4324"/>
                  </a:lnTo>
                  <a:close/>
                  <a:moveTo>
                    <a:pt x="6590" y="4324"/>
                  </a:moveTo>
                  <a:lnTo>
                    <a:pt x="7678" y="1339"/>
                  </a:lnTo>
                  <a:lnTo>
                    <a:pt x="7678" y="1330"/>
                  </a:lnTo>
                  <a:lnTo>
                    <a:pt x="6586" y="4324"/>
                  </a:lnTo>
                  <a:lnTo>
                    <a:pt x="6590" y="4324"/>
                  </a:lnTo>
                  <a:close/>
                  <a:moveTo>
                    <a:pt x="6641" y="4324"/>
                  </a:moveTo>
                  <a:lnTo>
                    <a:pt x="7678" y="1479"/>
                  </a:lnTo>
                  <a:lnTo>
                    <a:pt x="7678" y="1470"/>
                  </a:lnTo>
                  <a:lnTo>
                    <a:pt x="6637" y="4324"/>
                  </a:lnTo>
                  <a:lnTo>
                    <a:pt x="6641" y="4324"/>
                  </a:lnTo>
                  <a:close/>
                  <a:moveTo>
                    <a:pt x="6692" y="4324"/>
                  </a:moveTo>
                  <a:lnTo>
                    <a:pt x="7678" y="1619"/>
                  </a:lnTo>
                  <a:lnTo>
                    <a:pt x="7678" y="1610"/>
                  </a:lnTo>
                  <a:lnTo>
                    <a:pt x="6688" y="4324"/>
                  </a:lnTo>
                  <a:lnTo>
                    <a:pt x="6692" y="4324"/>
                  </a:lnTo>
                  <a:close/>
                  <a:moveTo>
                    <a:pt x="6743" y="4324"/>
                  </a:moveTo>
                  <a:lnTo>
                    <a:pt x="7678" y="1760"/>
                  </a:lnTo>
                  <a:lnTo>
                    <a:pt x="7678" y="1751"/>
                  </a:lnTo>
                  <a:lnTo>
                    <a:pt x="6739" y="4324"/>
                  </a:lnTo>
                  <a:lnTo>
                    <a:pt x="6743" y="4324"/>
                  </a:lnTo>
                  <a:close/>
                  <a:moveTo>
                    <a:pt x="6794" y="4324"/>
                  </a:moveTo>
                  <a:lnTo>
                    <a:pt x="7678" y="1900"/>
                  </a:lnTo>
                  <a:lnTo>
                    <a:pt x="7678" y="1890"/>
                  </a:lnTo>
                  <a:lnTo>
                    <a:pt x="6791" y="4324"/>
                  </a:lnTo>
                  <a:lnTo>
                    <a:pt x="6794" y="4324"/>
                  </a:lnTo>
                  <a:close/>
                  <a:moveTo>
                    <a:pt x="6845" y="4324"/>
                  </a:moveTo>
                  <a:lnTo>
                    <a:pt x="7678" y="2040"/>
                  </a:lnTo>
                  <a:lnTo>
                    <a:pt x="7678" y="2030"/>
                  </a:lnTo>
                  <a:lnTo>
                    <a:pt x="6842" y="4324"/>
                  </a:lnTo>
                  <a:lnTo>
                    <a:pt x="6845" y="4324"/>
                  </a:lnTo>
                  <a:close/>
                  <a:moveTo>
                    <a:pt x="6896" y="4324"/>
                  </a:moveTo>
                  <a:lnTo>
                    <a:pt x="7678" y="2180"/>
                  </a:lnTo>
                  <a:lnTo>
                    <a:pt x="7678" y="2170"/>
                  </a:lnTo>
                  <a:lnTo>
                    <a:pt x="6893" y="4324"/>
                  </a:lnTo>
                  <a:lnTo>
                    <a:pt x="6896" y="4324"/>
                  </a:lnTo>
                  <a:close/>
                  <a:moveTo>
                    <a:pt x="6947" y="4324"/>
                  </a:moveTo>
                  <a:lnTo>
                    <a:pt x="7678" y="2320"/>
                  </a:lnTo>
                  <a:lnTo>
                    <a:pt x="7678" y="2310"/>
                  </a:lnTo>
                  <a:lnTo>
                    <a:pt x="6944" y="4324"/>
                  </a:lnTo>
                  <a:lnTo>
                    <a:pt x="6947" y="4324"/>
                  </a:lnTo>
                  <a:close/>
                  <a:moveTo>
                    <a:pt x="6998" y="4324"/>
                  </a:moveTo>
                  <a:lnTo>
                    <a:pt x="7678" y="2460"/>
                  </a:lnTo>
                  <a:lnTo>
                    <a:pt x="7678" y="2450"/>
                  </a:lnTo>
                  <a:lnTo>
                    <a:pt x="6995" y="4324"/>
                  </a:lnTo>
                  <a:lnTo>
                    <a:pt x="6998" y="4324"/>
                  </a:lnTo>
                  <a:close/>
                  <a:moveTo>
                    <a:pt x="7049" y="4324"/>
                  </a:moveTo>
                  <a:lnTo>
                    <a:pt x="7678" y="2600"/>
                  </a:lnTo>
                  <a:lnTo>
                    <a:pt x="7678" y="2590"/>
                  </a:lnTo>
                  <a:lnTo>
                    <a:pt x="7046" y="4324"/>
                  </a:lnTo>
                  <a:lnTo>
                    <a:pt x="7049" y="4324"/>
                  </a:lnTo>
                  <a:close/>
                  <a:moveTo>
                    <a:pt x="7100" y="4324"/>
                  </a:moveTo>
                  <a:lnTo>
                    <a:pt x="7678" y="2741"/>
                  </a:lnTo>
                  <a:lnTo>
                    <a:pt x="7678" y="2731"/>
                  </a:lnTo>
                  <a:lnTo>
                    <a:pt x="7097" y="4324"/>
                  </a:lnTo>
                  <a:lnTo>
                    <a:pt x="7100" y="4324"/>
                  </a:lnTo>
                  <a:close/>
                  <a:moveTo>
                    <a:pt x="7151" y="4324"/>
                  </a:moveTo>
                  <a:lnTo>
                    <a:pt x="7678" y="2880"/>
                  </a:lnTo>
                  <a:lnTo>
                    <a:pt x="7678" y="2871"/>
                  </a:lnTo>
                  <a:lnTo>
                    <a:pt x="7148" y="4324"/>
                  </a:lnTo>
                  <a:lnTo>
                    <a:pt x="7151" y="4324"/>
                  </a:lnTo>
                  <a:close/>
                  <a:moveTo>
                    <a:pt x="7203" y="4324"/>
                  </a:moveTo>
                  <a:lnTo>
                    <a:pt x="7678" y="3020"/>
                  </a:lnTo>
                  <a:lnTo>
                    <a:pt x="7678" y="3011"/>
                  </a:lnTo>
                  <a:lnTo>
                    <a:pt x="7199" y="4324"/>
                  </a:lnTo>
                  <a:lnTo>
                    <a:pt x="7203" y="4324"/>
                  </a:lnTo>
                  <a:close/>
                  <a:moveTo>
                    <a:pt x="7254" y="4324"/>
                  </a:moveTo>
                  <a:lnTo>
                    <a:pt x="7678" y="3160"/>
                  </a:lnTo>
                  <a:lnTo>
                    <a:pt x="7678" y="3151"/>
                  </a:lnTo>
                  <a:lnTo>
                    <a:pt x="7250" y="4324"/>
                  </a:lnTo>
                  <a:lnTo>
                    <a:pt x="7254" y="4324"/>
                  </a:lnTo>
                  <a:close/>
                  <a:moveTo>
                    <a:pt x="7305" y="4324"/>
                  </a:moveTo>
                  <a:lnTo>
                    <a:pt x="7678" y="3300"/>
                  </a:lnTo>
                  <a:lnTo>
                    <a:pt x="7678" y="3291"/>
                  </a:lnTo>
                  <a:lnTo>
                    <a:pt x="7301" y="4324"/>
                  </a:lnTo>
                  <a:lnTo>
                    <a:pt x="7305" y="4324"/>
                  </a:lnTo>
                  <a:close/>
                  <a:moveTo>
                    <a:pt x="7356" y="4324"/>
                  </a:moveTo>
                  <a:lnTo>
                    <a:pt x="7678" y="3440"/>
                  </a:lnTo>
                  <a:lnTo>
                    <a:pt x="7678" y="3431"/>
                  </a:lnTo>
                  <a:lnTo>
                    <a:pt x="7352" y="4324"/>
                  </a:lnTo>
                  <a:lnTo>
                    <a:pt x="7356" y="4324"/>
                  </a:lnTo>
                  <a:close/>
                  <a:moveTo>
                    <a:pt x="7407" y="4324"/>
                  </a:moveTo>
                  <a:lnTo>
                    <a:pt x="7678" y="3580"/>
                  </a:lnTo>
                  <a:lnTo>
                    <a:pt x="7678" y="3571"/>
                  </a:lnTo>
                  <a:lnTo>
                    <a:pt x="7403" y="4324"/>
                  </a:lnTo>
                  <a:lnTo>
                    <a:pt x="7407" y="4324"/>
                  </a:lnTo>
                  <a:close/>
                  <a:moveTo>
                    <a:pt x="7458" y="4324"/>
                  </a:moveTo>
                  <a:lnTo>
                    <a:pt x="7678" y="3720"/>
                  </a:lnTo>
                  <a:lnTo>
                    <a:pt x="7678" y="3711"/>
                  </a:lnTo>
                  <a:lnTo>
                    <a:pt x="7455" y="4324"/>
                  </a:lnTo>
                  <a:lnTo>
                    <a:pt x="7458" y="4324"/>
                  </a:lnTo>
                  <a:close/>
                  <a:moveTo>
                    <a:pt x="7509" y="4324"/>
                  </a:moveTo>
                  <a:lnTo>
                    <a:pt x="7678" y="3861"/>
                  </a:lnTo>
                  <a:lnTo>
                    <a:pt x="7678" y="3852"/>
                  </a:lnTo>
                  <a:lnTo>
                    <a:pt x="7506" y="4324"/>
                  </a:lnTo>
                  <a:lnTo>
                    <a:pt x="7509" y="4324"/>
                  </a:lnTo>
                  <a:close/>
                  <a:moveTo>
                    <a:pt x="7560" y="4324"/>
                  </a:moveTo>
                  <a:lnTo>
                    <a:pt x="7678" y="4001"/>
                  </a:lnTo>
                  <a:lnTo>
                    <a:pt x="7678" y="3992"/>
                  </a:lnTo>
                  <a:lnTo>
                    <a:pt x="7557" y="4324"/>
                  </a:lnTo>
                  <a:lnTo>
                    <a:pt x="7560" y="4324"/>
                  </a:lnTo>
                  <a:close/>
                  <a:moveTo>
                    <a:pt x="7611" y="4324"/>
                  </a:moveTo>
                  <a:lnTo>
                    <a:pt x="7678" y="4141"/>
                  </a:lnTo>
                  <a:lnTo>
                    <a:pt x="7678" y="4132"/>
                  </a:lnTo>
                  <a:lnTo>
                    <a:pt x="7608" y="4324"/>
                  </a:lnTo>
                  <a:lnTo>
                    <a:pt x="7611" y="4324"/>
                  </a:lnTo>
                  <a:close/>
                  <a:moveTo>
                    <a:pt x="7662" y="4324"/>
                  </a:moveTo>
                  <a:lnTo>
                    <a:pt x="7678" y="4281"/>
                  </a:lnTo>
                  <a:lnTo>
                    <a:pt x="7678" y="4272"/>
                  </a:lnTo>
                  <a:lnTo>
                    <a:pt x="7659" y="4324"/>
                  </a:lnTo>
                  <a:lnTo>
                    <a:pt x="7662" y="4324"/>
                  </a:ln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6" name="Picture 15">
            <a:extLst>
              <a:ext uri="{FF2B5EF4-FFF2-40B4-BE49-F238E27FC236}">
                <a16:creationId xmlns:a16="http://schemas.microsoft.com/office/drawing/2014/main" id="{724B550C-6451-4364-8525-B39A9CFBBFD8}"/>
              </a:ext>
            </a:extLst>
          </p:cNvPr>
          <p:cNvPicPr>
            <a:picLocks noChangeAspect="1"/>
          </p:cNvPicPr>
          <p:nvPr userDrawn="1"/>
        </p:nvPicPr>
        <p:blipFill>
          <a:blip r:embed="rId14"/>
          <a:stretch>
            <a:fillRect/>
          </a:stretch>
        </p:blipFill>
        <p:spPr>
          <a:xfrm>
            <a:off x="386575" y="82418"/>
            <a:ext cx="897314" cy="646648"/>
          </a:xfrm>
          <a:prstGeom prst="rect">
            <a:avLst/>
          </a:prstGeom>
        </p:spPr>
      </p:pic>
      <p:pic>
        <p:nvPicPr>
          <p:cNvPr id="17" name="Picture 16">
            <a:extLst>
              <a:ext uri="{FF2B5EF4-FFF2-40B4-BE49-F238E27FC236}">
                <a16:creationId xmlns:a16="http://schemas.microsoft.com/office/drawing/2014/main" id="{24C54769-CC03-48E8-9F40-156E639BF435}"/>
              </a:ext>
            </a:extLst>
          </p:cNvPr>
          <p:cNvPicPr>
            <a:picLocks noChangeAspect="1"/>
          </p:cNvPicPr>
          <p:nvPr userDrawn="1"/>
        </p:nvPicPr>
        <p:blipFill>
          <a:blip r:embed="rId15"/>
          <a:stretch>
            <a:fillRect/>
          </a:stretch>
        </p:blipFill>
        <p:spPr>
          <a:xfrm>
            <a:off x="419101" y="6410878"/>
            <a:ext cx="2267712" cy="318894"/>
          </a:xfrm>
          <a:prstGeom prst="rect">
            <a:avLst/>
          </a:prstGeom>
        </p:spPr>
      </p:pic>
      <p:cxnSp>
        <p:nvCxnSpPr>
          <p:cNvPr id="15" name="Straight Connector 14">
            <a:extLst>
              <a:ext uri="{FF2B5EF4-FFF2-40B4-BE49-F238E27FC236}">
                <a16:creationId xmlns:a16="http://schemas.microsoft.com/office/drawing/2014/main" id="{1A015D78-1231-433A-9D2A-2553EDBC1CD4}"/>
              </a:ext>
            </a:extLst>
          </p:cNvPr>
          <p:cNvCxnSpPr>
            <a:cxnSpLocks/>
          </p:cNvCxnSpPr>
          <p:nvPr userDrawn="1"/>
        </p:nvCxnSpPr>
        <p:spPr>
          <a:xfrm>
            <a:off x="418307" y="6254893"/>
            <a:ext cx="11355387" cy="0"/>
          </a:xfrm>
          <a:prstGeom prst="line">
            <a:avLst/>
          </a:prstGeom>
          <a:ln w="63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CEE58C-356C-4577-9E62-B8614E3CA150}"/>
              </a:ext>
            </a:extLst>
          </p:cNvPr>
          <p:cNvCxnSpPr>
            <a:cxnSpLocks/>
          </p:cNvCxnSpPr>
          <p:nvPr userDrawn="1"/>
        </p:nvCxnSpPr>
        <p:spPr>
          <a:xfrm flipH="1">
            <a:off x="11365829" y="6418670"/>
            <a:ext cx="120651" cy="328205"/>
          </a:xfrm>
          <a:prstGeom prst="line">
            <a:avLst/>
          </a:prstGeom>
          <a:ln w="12700" cap="rnd"/>
        </p:spPr>
        <p:style>
          <a:lnRef idx="1">
            <a:schemeClr val="accent2"/>
          </a:lnRef>
          <a:fillRef idx="0">
            <a:schemeClr val="accent2"/>
          </a:fillRef>
          <a:effectRef idx="0">
            <a:schemeClr val="accent2"/>
          </a:effectRef>
          <a:fontRef idx="minor">
            <a:schemeClr val="tx1"/>
          </a:fontRef>
        </p:style>
      </p:cxnSp>
      <p:sp>
        <p:nvSpPr>
          <p:cNvPr id="18" name="Footer Placeholder 2">
            <a:extLst>
              <a:ext uri="{FF2B5EF4-FFF2-40B4-BE49-F238E27FC236}">
                <a16:creationId xmlns:a16="http://schemas.microsoft.com/office/drawing/2014/main" id="{25FE7EF6-0ECD-4DA1-A56A-2832612D925C}"/>
              </a:ext>
            </a:extLst>
          </p:cNvPr>
          <p:cNvSpPr txBox="1">
            <a:spLocks/>
          </p:cNvSpPr>
          <p:nvPr userDrawn="1"/>
        </p:nvSpPr>
        <p:spPr>
          <a:xfrm>
            <a:off x="10421001" y="6418670"/>
            <a:ext cx="867338" cy="302806"/>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ncat.edu</a:t>
            </a:r>
          </a:p>
        </p:txBody>
      </p:sp>
    </p:spTree>
    <p:extLst>
      <p:ext uri="{BB962C8B-B14F-4D97-AF65-F5344CB8AC3E}">
        <p14:creationId xmlns:p14="http://schemas.microsoft.com/office/powerpoint/2010/main" val="404903306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orient="horz" pos="2160" userDrawn="1">
          <p15:clr>
            <a:srgbClr val="F26B43"/>
          </p15:clr>
        </p15:guide>
        <p15:guide id="12" pos="3840" userDrawn="1">
          <p15:clr>
            <a:srgbClr val="F26B43"/>
          </p15:clr>
        </p15:guide>
        <p15:guide id="13" pos="600" userDrawn="1">
          <p15:clr>
            <a:srgbClr val="F26B43"/>
          </p15:clr>
        </p15:guide>
        <p15:guide id="14" pos="7080" userDrawn="1">
          <p15:clr>
            <a:srgbClr val="F26B43"/>
          </p15:clr>
        </p15:guide>
        <p15:guide id="15" orient="horz" pos="816" userDrawn="1">
          <p15:clr>
            <a:srgbClr val="F26B43"/>
          </p15:clr>
        </p15:guide>
        <p15:guide id="16" orient="horz" pos="1176" userDrawn="1">
          <p15:clr>
            <a:srgbClr val="F26B43"/>
          </p15:clr>
        </p15:guide>
        <p15:guide id="17" orient="horz" pos="1560" userDrawn="1">
          <p15:clr>
            <a:srgbClr val="F26B43"/>
          </p15:clr>
        </p15:guide>
        <p15:guide id="18" orient="horz" pos="3624" userDrawn="1">
          <p15:clr>
            <a:srgbClr val="F26B43"/>
          </p15:clr>
        </p15:guide>
        <p15:guide id="19" pos="4416" userDrawn="1">
          <p15:clr>
            <a:srgbClr val="F26B43"/>
          </p15:clr>
        </p15:guide>
        <p15:guide id="20" pos="47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descr="Graduates Throwing Hats">
            <a:extLst>
              <a:ext uri="{FF2B5EF4-FFF2-40B4-BE49-F238E27FC236}">
                <a16:creationId xmlns:a16="http://schemas.microsoft.com/office/drawing/2014/main" id="{71F5DC65-C311-23FE-96CB-00F1B137D224}"/>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5"/>
          <a:stretch/>
        </p:blipFill>
        <p:spPr>
          <a:xfrm>
            <a:off x="36577" y="10"/>
            <a:ext cx="12191999" cy="6857990"/>
          </a:xfrm>
          <a:prstGeom prst="rect">
            <a:avLst/>
          </a:prstGeom>
        </p:spPr>
      </p:pic>
      <p:sp>
        <p:nvSpPr>
          <p:cNvPr id="2" name="Title 1">
            <a:extLst>
              <a:ext uri="{FF2B5EF4-FFF2-40B4-BE49-F238E27FC236}">
                <a16:creationId xmlns:a16="http://schemas.microsoft.com/office/drawing/2014/main" id="{A7CEDF54-E63B-F15B-29C3-05824E441B9E}"/>
              </a:ext>
            </a:extLst>
          </p:cNvPr>
          <p:cNvSpPr>
            <a:spLocks noGrp="1"/>
          </p:cNvSpPr>
          <p:nvPr>
            <p:ph type="ctrTitle"/>
          </p:nvPr>
        </p:nvSpPr>
        <p:spPr>
          <a:xfrm>
            <a:off x="188976" y="3590854"/>
            <a:ext cx="11814048" cy="1282708"/>
          </a:xfrm>
          <a:effectLst>
            <a:outerShdw blurRad="50800" dist="38100" dir="2700000" algn="tl" rotWithShape="0">
              <a:prstClr val="black">
                <a:alpha val="40000"/>
              </a:prstClr>
            </a:outerShdw>
          </a:effectLst>
        </p:spPr>
        <p:txBody>
          <a:bodyPr>
            <a:normAutofit fontScale="90000"/>
          </a:bodyPr>
          <a:lstStyle/>
          <a:p>
            <a:r>
              <a:rPr lang="en-US" sz="5200" b="1" dirty="0">
                <a:solidFill>
                  <a:srgbClr val="FFFF00"/>
                </a:solidFill>
              </a:rPr>
              <a:t>The Dean &amp; Budget, Finance &amp; Fundraising: Resourcing Your Collaborative Vision</a:t>
            </a:r>
          </a:p>
        </p:txBody>
      </p:sp>
      <p:sp>
        <p:nvSpPr>
          <p:cNvPr id="3" name="Subtitle 2">
            <a:extLst>
              <a:ext uri="{FF2B5EF4-FFF2-40B4-BE49-F238E27FC236}">
                <a16:creationId xmlns:a16="http://schemas.microsoft.com/office/drawing/2014/main" id="{CA48A407-CD64-A79B-6741-B3FD345324BE}"/>
              </a:ext>
            </a:extLst>
          </p:cNvPr>
          <p:cNvSpPr>
            <a:spLocks noGrp="1"/>
          </p:cNvSpPr>
          <p:nvPr>
            <p:ph type="subTitle" idx="1"/>
          </p:nvPr>
        </p:nvSpPr>
        <p:spPr>
          <a:xfrm>
            <a:off x="2097023" y="5059681"/>
            <a:ext cx="10058400" cy="1612200"/>
          </a:xfrm>
          <a:effectLst>
            <a:outerShdw blurRad="50800" dist="38100" dir="2700000" algn="tl" rotWithShape="0">
              <a:prstClr val="black">
                <a:alpha val="40000"/>
              </a:prstClr>
            </a:outerShdw>
          </a:effectLst>
        </p:spPr>
        <p:txBody>
          <a:bodyPr>
            <a:normAutofit fontScale="92500" lnSpcReduction="20000"/>
          </a:bodyPr>
          <a:lstStyle/>
          <a:p>
            <a:pPr algn="r"/>
            <a:r>
              <a:rPr lang="en-US" sz="2000" dirty="0">
                <a:solidFill>
                  <a:srgbClr val="FFFFFF"/>
                </a:solidFill>
              </a:rPr>
              <a:t>Andrew P. Daire, Ph.D.</a:t>
            </a:r>
          </a:p>
          <a:p>
            <a:pPr algn="r"/>
            <a:r>
              <a:rPr lang="en-US" sz="2000" dirty="0">
                <a:solidFill>
                  <a:srgbClr val="FFFFFF"/>
                </a:solidFill>
              </a:rPr>
              <a:t>Provost &amp; Executive Vice Chancellor for Academic Affairs</a:t>
            </a:r>
          </a:p>
          <a:p>
            <a:pPr algn="r"/>
            <a:r>
              <a:rPr lang="en-US" sz="2000" dirty="0">
                <a:solidFill>
                  <a:srgbClr val="FFFFFF"/>
                </a:solidFill>
              </a:rPr>
              <a:t>North Carolina A&amp;T State University</a:t>
            </a:r>
          </a:p>
          <a:p>
            <a:pPr algn="r"/>
            <a:endParaRPr lang="en-US" sz="1300" dirty="0">
              <a:solidFill>
                <a:srgbClr val="FFFFFF"/>
              </a:solidFill>
            </a:endParaRPr>
          </a:p>
          <a:p>
            <a:pPr algn="r"/>
            <a:r>
              <a:rPr lang="en-US" sz="1800" i="1" dirty="0">
                <a:solidFill>
                  <a:srgbClr val="FFFFFF"/>
                </a:solidFill>
              </a:rPr>
              <a:t>Presented to the Fall 2026 CADREI New Deans Institute (NDI)</a:t>
            </a:r>
          </a:p>
        </p:txBody>
      </p:sp>
    </p:spTree>
    <p:extLst>
      <p:ext uri="{BB962C8B-B14F-4D97-AF65-F5344CB8AC3E}">
        <p14:creationId xmlns:p14="http://schemas.microsoft.com/office/powerpoint/2010/main" val="150163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12063" y="1771207"/>
            <a:ext cx="6006957" cy="4166297"/>
          </a:xfrm>
        </p:spPr>
        <p:txBody>
          <a:bodyPr>
            <a:normAutofit/>
          </a:bodyPr>
          <a:lstStyle/>
          <a:p>
            <a:pPr>
              <a:buFont typeface="Arial" charset="0"/>
              <a:buChar char="•"/>
            </a:pPr>
            <a:r>
              <a:rPr lang="en-US" altLang="en-US" sz="3467" dirty="0">
                <a:ea typeface="ＭＳ Ｐゴシック" charset="-128"/>
              </a:rPr>
              <a:t>A little bit of context</a:t>
            </a:r>
          </a:p>
          <a:p>
            <a:pPr>
              <a:buFont typeface="Arial" charset="0"/>
              <a:buChar char="•"/>
            </a:pPr>
            <a:r>
              <a:rPr lang="en-US" altLang="en-US" sz="3467" dirty="0">
                <a:ea typeface="ＭＳ Ｐゴシック" charset="-128"/>
              </a:rPr>
              <a:t>University budget models</a:t>
            </a:r>
          </a:p>
          <a:p>
            <a:pPr>
              <a:buFont typeface="Arial" charset="0"/>
              <a:buChar char="•"/>
            </a:pPr>
            <a:r>
              <a:rPr lang="en-US" altLang="en-US" sz="3467" dirty="0">
                <a:ea typeface="ＭＳ Ｐゴシック" charset="-128"/>
              </a:rPr>
              <a:t>Revenue and expenditures</a:t>
            </a:r>
          </a:p>
          <a:p>
            <a:pPr>
              <a:buFont typeface="Arial" charset="0"/>
              <a:buChar char="•"/>
            </a:pPr>
            <a:r>
              <a:rPr lang="en-US" altLang="en-US" sz="3467" dirty="0">
                <a:ea typeface="ＭＳ Ｐゴシック" charset="-128"/>
              </a:rPr>
              <a:t>Table discussions</a:t>
            </a:r>
          </a:p>
          <a:p>
            <a:pPr>
              <a:buFont typeface="Arial" charset="0"/>
              <a:buChar char="•"/>
            </a:pPr>
            <a:r>
              <a:rPr lang="en-US" altLang="en-US" sz="3467" dirty="0">
                <a:ea typeface="ＭＳ Ｐゴシック" charset="-128"/>
              </a:rPr>
              <a:t>Strategies and recommendations</a:t>
            </a:r>
          </a:p>
          <a:p>
            <a:pPr>
              <a:buFont typeface="Arial" charset="0"/>
              <a:buChar char="•"/>
            </a:pPr>
            <a:r>
              <a:rPr lang="en-US" altLang="en-US" sz="3467" dirty="0">
                <a:ea typeface="ＭＳ Ｐゴシック" charset="-128"/>
              </a:rPr>
              <a:t>Q&amp;A</a:t>
            </a:r>
          </a:p>
          <a:p>
            <a:endParaRPr lang="en-US" sz="3733" dirty="0"/>
          </a:p>
          <a:p>
            <a:endParaRPr lang="en-US" dirty="0"/>
          </a:p>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610" y="1600202"/>
            <a:ext cx="4376791" cy="3531681"/>
          </a:xfrm>
          <a:prstGeom prst="rect">
            <a:avLst/>
          </a:prstGeom>
        </p:spPr>
      </p:pic>
      <p:sp>
        <p:nvSpPr>
          <p:cNvPr id="5" name="TextBox 4">
            <a:extLst>
              <a:ext uri="{FF2B5EF4-FFF2-40B4-BE49-F238E27FC236}">
                <a16:creationId xmlns:a16="http://schemas.microsoft.com/office/drawing/2014/main" id="{D730C20C-F4AF-0DC4-5430-E29458582023}"/>
              </a:ext>
            </a:extLst>
          </p:cNvPr>
          <p:cNvSpPr txBox="1"/>
          <p:nvPr/>
        </p:nvSpPr>
        <p:spPr>
          <a:xfrm>
            <a:off x="609599" y="830761"/>
            <a:ext cx="6263640" cy="769441"/>
          </a:xfrm>
          <a:prstGeom prst="rect">
            <a:avLst/>
          </a:prstGeom>
          <a:noFill/>
        </p:spPr>
        <p:txBody>
          <a:bodyPr wrap="square">
            <a:spAutoFit/>
          </a:bodyPr>
          <a:lstStyle/>
          <a:p>
            <a:r>
              <a:rPr lang="en-US" sz="4400" dirty="0"/>
              <a:t>Overview</a:t>
            </a:r>
          </a:p>
        </p:txBody>
      </p:sp>
    </p:spTree>
    <p:extLst>
      <p:ext uri="{BB962C8B-B14F-4D97-AF65-F5344CB8AC3E}">
        <p14:creationId xmlns:p14="http://schemas.microsoft.com/office/powerpoint/2010/main" val="134189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FB8030-CA40-0BC2-530F-BEFE8E4635F6}"/>
              </a:ext>
            </a:extLst>
          </p:cNvPr>
          <p:cNvSpPr>
            <a:spLocks noGrp="1"/>
          </p:cNvSpPr>
          <p:nvPr>
            <p:ph idx="1"/>
          </p:nvPr>
        </p:nvSpPr>
        <p:spPr>
          <a:xfrm>
            <a:off x="838200" y="2379785"/>
            <a:ext cx="10515600" cy="3797178"/>
          </a:xfrm>
        </p:spPr>
        <p:txBody>
          <a:bodyPr>
            <a:normAutofit fontScale="70000" lnSpcReduction="20000"/>
          </a:bodyPr>
          <a:lstStyle/>
          <a:p>
            <a:r>
              <a:rPr lang="en-US" dirty="0"/>
              <a:t>Faculty member:</a:t>
            </a:r>
          </a:p>
          <a:p>
            <a:pPr lvl="1"/>
            <a:r>
              <a:rPr lang="en-US" dirty="0"/>
              <a:t>Strong history of federally funding and running research institute</a:t>
            </a:r>
          </a:p>
          <a:p>
            <a:r>
              <a:rPr lang="en-US" dirty="0"/>
              <a:t>Dean, VCU School of Education</a:t>
            </a:r>
          </a:p>
          <a:p>
            <a:pPr lvl="1"/>
            <a:r>
              <a:rPr lang="en-US" dirty="0"/>
              <a:t>7 years, moved to responsibility centered management (RCM) budget model, and participated in five-year revision of model</a:t>
            </a:r>
          </a:p>
          <a:p>
            <a:r>
              <a:rPr lang="en-US" dirty="0"/>
              <a:t>UWM, Provost &amp; Vice Chancellor for Academic Affairs  </a:t>
            </a:r>
          </a:p>
          <a:p>
            <a:pPr lvl="1"/>
            <a:r>
              <a:rPr lang="en-US" dirty="0"/>
              <a:t>3 years as provost, worked to pull out of 11 years of budget cuts with CFI nearing 2.0, closed a college and two branch campuses due to finances, and helped revise to an Activity Based Budget Model</a:t>
            </a:r>
          </a:p>
          <a:p>
            <a:r>
              <a:rPr lang="en-US" dirty="0"/>
              <a:t>NCAT, Provost &amp; Executive Vice Chancellor for Academic Affairs</a:t>
            </a:r>
          </a:p>
          <a:p>
            <a:pPr lvl="1"/>
            <a:r>
              <a:rPr lang="en-US" dirty="0"/>
              <a:t>In 1</a:t>
            </a:r>
            <a:r>
              <a:rPr lang="en-US" baseline="30000" dirty="0"/>
              <a:t>st</a:t>
            </a:r>
            <a:r>
              <a:rPr lang="en-US" dirty="0"/>
              <a:t> year, more than adequate resources with opportunities for more strategic use, and moving into a new budget model</a:t>
            </a:r>
          </a:p>
          <a:p>
            <a:r>
              <a:rPr lang="en-US" dirty="0"/>
              <a:t>Overall</a:t>
            </a:r>
          </a:p>
          <a:p>
            <a:pPr lvl="1"/>
            <a:r>
              <a:rPr lang="en-US" dirty="0"/>
              <a:t>Guided by the importance of having deep budget and fiscal understanding…thank Dr. Wienke!</a:t>
            </a:r>
          </a:p>
          <a:p>
            <a:pPr lvl="1"/>
            <a:r>
              <a:rPr lang="en-US" dirty="0"/>
              <a:t>Battle tested with experiences in complex and challenging budgetary environments</a:t>
            </a:r>
          </a:p>
          <a:p>
            <a:endParaRPr lang="en-US" dirty="0"/>
          </a:p>
        </p:txBody>
      </p:sp>
      <p:pic>
        <p:nvPicPr>
          <p:cNvPr id="2050" name="Picture 2" descr="Building natural conversation flows using context management in Amazon Lex  | AWS Machine Learning Blog">
            <a:extLst>
              <a:ext uri="{FF2B5EF4-FFF2-40B4-BE49-F238E27FC236}">
                <a16:creationId xmlns:a16="http://schemas.microsoft.com/office/drawing/2014/main" id="{D3DF9E7F-C345-6392-1E99-7D6A455E0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2147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0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THREE PIECES OF ADVICE">
            <a:extLst>
              <a:ext uri="{FF2B5EF4-FFF2-40B4-BE49-F238E27FC236}">
                <a16:creationId xmlns:a16="http://schemas.microsoft.com/office/drawing/2014/main" id="{3D79909E-2196-5863-891F-96D886A053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6345" b="4023"/>
          <a:stretch/>
        </p:blipFill>
        <p:spPr bwMode="auto">
          <a:xfrm>
            <a:off x="643467" y="1530645"/>
            <a:ext cx="10905066" cy="379670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a:extLst>
              <a:ext uri="{FF2B5EF4-FFF2-40B4-BE49-F238E27FC236}">
                <a16:creationId xmlns:a16="http://schemas.microsoft.com/office/drawing/2014/main" id="{32CB3E12-BCA7-D821-A325-35E51CF1C4E1}"/>
              </a:ext>
            </a:extLst>
          </p:cNvPr>
          <p:cNvSpPr>
            <a:spLocks noGrp="1"/>
          </p:cNvSpPr>
          <p:nvPr>
            <p:ph type="title"/>
          </p:nvPr>
        </p:nvSpPr>
        <p:spPr>
          <a:xfrm>
            <a:off x="950402" y="5448692"/>
            <a:ext cx="10291195" cy="801279"/>
          </a:xfrm>
        </p:spPr>
        <p:txBody>
          <a:bodyPr vert="horz" lIns="91440" tIns="45720" rIns="91440" bIns="45720" rtlCol="0" anchor="t">
            <a:normAutofit fontScale="90000"/>
          </a:bodyPr>
          <a:lstStyle/>
          <a:p>
            <a:pPr algn="ctr"/>
            <a:r>
              <a:rPr lang="en-US" sz="2800" i="1" dirty="0"/>
              <a:t>Do not relinquish budget and finance expertise to your finance lead. Be an expert alongside them.</a:t>
            </a:r>
          </a:p>
        </p:txBody>
      </p:sp>
    </p:spTree>
    <p:extLst>
      <p:ext uri="{BB962C8B-B14F-4D97-AF65-F5344CB8AC3E}">
        <p14:creationId xmlns:p14="http://schemas.microsoft.com/office/powerpoint/2010/main" val="75127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1343-ADB2-FD45-80CA-4EC7B8DB6684}"/>
              </a:ext>
            </a:extLst>
          </p:cNvPr>
          <p:cNvSpPr>
            <a:spLocks noGrp="1"/>
          </p:cNvSpPr>
          <p:nvPr>
            <p:ph type="title"/>
          </p:nvPr>
        </p:nvSpPr>
        <p:spPr/>
        <p:txBody>
          <a:bodyPr/>
          <a:lstStyle/>
          <a:p>
            <a:r>
              <a:rPr lang="en-US" dirty="0"/>
              <a:t>Common Budget Models</a:t>
            </a:r>
          </a:p>
        </p:txBody>
      </p:sp>
      <p:sp>
        <p:nvSpPr>
          <p:cNvPr id="3" name="Content Placeholder 2">
            <a:extLst>
              <a:ext uri="{FF2B5EF4-FFF2-40B4-BE49-F238E27FC236}">
                <a16:creationId xmlns:a16="http://schemas.microsoft.com/office/drawing/2014/main" id="{93B7F449-62B7-E242-A0FA-0A7D66D54EE5}"/>
              </a:ext>
            </a:extLst>
          </p:cNvPr>
          <p:cNvSpPr>
            <a:spLocks noGrp="1"/>
          </p:cNvSpPr>
          <p:nvPr>
            <p:ph idx="1"/>
          </p:nvPr>
        </p:nvSpPr>
        <p:spPr>
          <a:xfrm>
            <a:off x="609600" y="1777999"/>
            <a:ext cx="10972800" cy="4348164"/>
          </a:xfrm>
        </p:spPr>
        <p:txBody>
          <a:bodyPr>
            <a:normAutofit lnSpcReduction="10000"/>
          </a:bodyPr>
          <a:lstStyle/>
          <a:p>
            <a:pPr marL="228594" indent="-228594">
              <a:buFont typeface="Arial" charset="0"/>
              <a:buChar char="•"/>
            </a:pPr>
            <a:r>
              <a:rPr lang="en-US" dirty="0"/>
              <a:t>Incremental</a:t>
            </a:r>
          </a:p>
          <a:p>
            <a:pPr marL="761981" lvl="1" indent="-228594">
              <a:buFont typeface="Arial" charset="0"/>
              <a:buChar char="•"/>
            </a:pPr>
            <a:r>
              <a:rPr lang="en-US" dirty="0"/>
              <a:t>Budgets are the same amount each year. </a:t>
            </a:r>
          </a:p>
          <a:p>
            <a:pPr marL="228594" indent="-228594">
              <a:buFont typeface="Arial" charset="0"/>
              <a:buChar char="•"/>
            </a:pPr>
            <a:r>
              <a:rPr lang="en-US" dirty="0"/>
              <a:t>Responsibility Center Management (RCM)</a:t>
            </a:r>
          </a:p>
          <a:p>
            <a:pPr marL="761981" lvl="1" indent="-228594">
              <a:buFont typeface="Arial" charset="0"/>
              <a:buChar char="•"/>
            </a:pPr>
            <a:r>
              <a:rPr lang="en-US" dirty="0"/>
              <a:t>Revenue generating units are responsible for revenues and expenditures</a:t>
            </a:r>
          </a:p>
          <a:p>
            <a:pPr marL="228594" indent="-228594">
              <a:buFont typeface="Arial" charset="0"/>
              <a:buChar char="•"/>
            </a:pPr>
            <a:r>
              <a:rPr lang="en-US" dirty="0"/>
              <a:t>Performance based</a:t>
            </a:r>
          </a:p>
          <a:p>
            <a:pPr marL="761981" lvl="1" indent="-228594">
              <a:buFont typeface="Arial" charset="0"/>
              <a:buChar char="•"/>
            </a:pPr>
            <a:r>
              <a:rPr lang="en-US" dirty="0"/>
              <a:t>Budget is based on expected results from unit’s performance</a:t>
            </a:r>
          </a:p>
          <a:p>
            <a:pPr marL="228594" indent="-228594">
              <a:buFont typeface="Arial" charset="0"/>
              <a:buChar char="•"/>
            </a:pPr>
            <a:r>
              <a:rPr lang="en-US" dirty="0"/>
              <a:t>Zero-based</a:t>
            </a:r>
          </a:p>
          <a:p>
            <a:pPr marL="761981" lvl="1" indent="-228594">
              <a:buFont typeface="Arial" charset="0"/>
              <a:buChar char="•"/>
            </a:pPr>
            <a:r>
              <a:rPr lang="en-US" dirty="0"/>
              <a:t>All expenses must be justified for each new period so budgeting starts from zero base</a:t>
            </a:r>
          </a:p>
          <a:p>
            <a:pPr marL="228594" indent="-228594">
              <a:buFont typeface="Arial" charset="0"/>
              <a:buChar char="•"/>
            </a:pPr>
            <a:r>
              <a:rPr lang="en-US" dirty="0">
                <a:solidFill>
                  <a:srgbClr val="FF0000"/>
                </a:solidFill>
              </a:rPr>
              <a:t>What is your model?</a:t>
            </a:r>
          </a:p>
        </p:txBody>
      </p:sp>
      <p:pic>
        <p:nvPicPr>
          <p:cNvPr id="2052" name="Picture 4" descr="daviddrury.com | The Wisdom of Questions - Creating Good Group Discussion  Through Questions - daviddrury.com">
            <a:extLst>
              <a:ext uri="{FF2B5EF4-FFF2-40B4-BE49-F238E27FC236}">
                <a16:creationId xmlns:a16="http://schemas.microsoft.com/office/drawing/2014/main" id="{873EAA79-2B3D-2878-31FA-5CA4172684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4198" y="5058015"/>
            <a:ext cx="680438" cy="90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51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ssolv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Budget 101 | NC OSBM">
            <a:extLst>
              <a:ext uri="{FF2B5EF4-FFF2-40B4-BE49-F238E27FC236}">
                <a16:creationId xmlns:a16="http://schemas.microsoft.com/office/drawing/2014/main" id="{F4F4902F-4855-9546-19E8-1EC574FACE50}"/>
              </a:ext>
            </a:extLst>
          </p:cNvPr>
          <p:cNvPicPr>
            <a:picLocks noGrp="1" noChangeAspect="1" noChangeArrowheads="1"/>
          </p:cNvPicPr>
          <p:nvPr>
            <p:ph sz="half" idx="2"/>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4469126" y="1633548"/>
            <a:ext cx="3880773" cy="339301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a:extLst>
              <a:ext uri="{FF2B5EF4-FFF2-40B4-BE49-F238E27FC236}">
                <a16:creationId xmlns:a16="http://schemas.microsoft.com/office/drawing/2014/main" id="{91C54849-6D66-4BAD-1752-EE7B4931626C}"/>
              </a:ext>
            </a:extLst>
          </p:cNvPr>
          <p:cNvSpPr txBox="1">
            <a:spLocks/>
          </p:cNvSpPr>
          <p:nvPr/>
        </p:nvSpPr>
        <p:spPr>
          <a:xfrm rot="21251848">
            <a:off x="433035" y="1916191"/>
            <a:ext cx="3862184" cy="1116111"/>
          </a:xfrm>
          <a:prstGeom prst="rect">
            <a:avLst/>
          </a:prstGeom>
        </p:spPr>
        <p:txBody>
          <a:bodyPr vert="horz" lIns="121920" tIns="60960" rIns="121920" bIns="6096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dirty="0"/>
              <a:t>Supports greater budget transparency</a:t>
            </a:r>
          </a:p>
        </p:txBody>
      </p:sp>
      <p:sp>
        <p:nvSpPr>
          <p:cNvPr id="8" name="Content Placeholder 3">
            <a:extLst>
              <a:ext uri="{FF2B5EF4-FFF2-40B4-BE49-F238E27FC236}">
                <a16:creationId xmlns:a16="http://schemas.microsoft.com/office/drawing/2014/main" id="{713B446E-616F-EE79-983F-A133894AC387}"/>
              </a:ext>
            </a:extLst>
          </p:cNvPr>
          <p:cNvSpPr txBox="1">
            <a:spLocks/>
          </p:cNvSpPr>
          <p:nvPr/>
        </p:nvSpPr>
        <p:spPr>
          <a:xfrm rot="1068957">
            <a:off x="3042399" y="1532650"/>
            <a:ext cx="5130229" cy="92949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dirty="0"/>
              <a:t>Supports and enhances entrepreneurship</a:t>
            </a:r>
          </a:p>
        </p:txBody>
      </p:sp>
      <p:sp>
        <p:nvSpPr>
          <p:cNvPr id="9" name="Content Placeholder 3">
            <a:extLst>
              <a:ext uri="{FF2B5EF4-FFF2-40B4-BE49-F238E27FC236}">
                <a16:creationId xmlns:a16="http://schemas.microsoft.com/office/drawing/2014/main" id="{CD72B110-7C44-CA79-ED51-C9E6C9859C28}"/>
              </a:ext>
            </a:extLst>
          </p:cNvPr>
          <p:cNvSpPr txBox="1">
            <a:spLocks/>
          </p:cNvSpPr>
          <p:nvPr/>
        </p:nvSpPr>
        <p:spPr>
          <a:xfrm rot="514720">
            <a:off x="370776" y="3713635"/>
            <a:ext cx="5130229" cy="929491"/>
          </a:xfrm>
          <a:prstGeom prst="rect">
            <a:avLst/>
          </a:prstGeom>
        </p:spPr>
        <p:txBody>
          <a:bodyPr vert="horz" lIns="121920" tIns="60960" rIns="121920" bIns="60960" rtlCol="0">
            <a:normAutofit fontScale="625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dirty="0"/>
              <a:t>Supports and rewards being data aligned with cost/benefit alignment</a:t>
            </a:r>
          </a:p>
        </p:txBody>
      </p:sp>
      <p:sp>
        <p:nvSpPr>
          <p:cNvPr id="10" name="Content Placeholder 3">
            <a:extLst>
              <a:ext uri="{FF2B5EF4-FFF2-40B4-BE49-F238E27FC236}">
                <a16:creationId xmlns:a16="http://schemas.microsoft.com/office/drawing/2014/main" id="{8C362713-A51A-F946-0DD7-98552BB88E79}"/>
              </a:ext>
            </a:extLst>
          </p:cNvPr>
          <p:cNvSpPr txBox="1">
            <a:spLocks/>
          </p:cNvSpPr>
          <p:nvPr/>
        </p:nvSpPr>
        <p:spPr>
          <a:xfrm rot="883746">
            <a:off x="7465446" y="1259070"/>
            <a:ext cx="4091305" cy="92949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dirty="0"/>
              <a:t>You become a better steward of funds</a:t>
            </a:r>
          </a:p>
        </p:txBody>
      </p:sp>
      <p:sp>
        <p:nvSpPr>
          <p:cNvPr id="11" name="Content Placeholder 3">
            <a:extLst>
              <a:ext uri="{FF2B5EF4-FFF2-40B4-BE49-F238E27FC236}">
                <a16:creationId xmlns:a16="http://schemas.microsoft.com/office/drawing/2014/main" id="{5C4F96BF-932B-4ED3-1B06-113E9718BA58}"/>
              </a:ext>
            </a:extLst>
          </p:cNvPr>
          <p:cNvSpPr txBox="1">
            <a:spLocks/>
          </p:cNvSpPr>
          <p:nvPr/>
        </p:nvSpPr>
        <p:spPr>
          <a:xfrm rot="744609">
            <a:off x="6549919" y="5025226"/>
            <a:ext cx="5130229" cy="92949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dirty="0"/>
              <a:t>Encourages alignment with institutional priorities</a:t>
            </a:r>
          </a:p>
        </p:txBody>
      </p:sp>
      <p:sp>
        <p:nvSpPr>
          <p:cNvPr id="12" name="Content Placeholder 3">
            <a:extLst>
              <a:ext uri="{FF2B5EF4-FFF2-40B4-BE49-F238E27FC236}">
                <a16:creationId xmlns:a16="http://schemas.microsoft.com/office/drawing/2014/main" id="{8CEB4D7D-12BD-5B4D-6B46-C1F97F4E8231}"/>
              </a:ext>
            </a:extLst>
          </p:cNvPr>
          <p:cNvSpPr txBox="1">
            <a:spLocks/>
          </p:cNvSpPr>
          <p:nvPr/>
        </p:nvSpPr>
        <p:spPr>
          <a:xfrm rot="21412439">
            <a:off x="870956" y="5057079"/>
            <a:ext cx="4681568" cy="766515"/>
          </a:xfrm>
          <a:prstGeom prst="rect">
            <a:avLst/>
          </a:prstGeom>
        </p:spPr>
        <p:txBody>
          <a:bodyPr vert="horz" lIns="121920" tIns="60960" rIns="121920" bIns="60960"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dirty="0"/>
              <a:t>A focus on revenue</a:t>
            </a:r>
          </a:p>
        </p:txBody>
      </p:sp>
      <p:sp>
        <p:nvSpPr>
          <p:cNvPr id="13" name="Content Placeholder 3">
            <a:extLst>
              <a:ext uri="{FF2B5EF4-FFF2-40B4-BE49-F238E27FC236}">
                <a16:creationId xmlns:a16="http://schemas.microsoft.com/office/drawing/2014/main" id="{8BB89768-2C6B-772A-69F3-817930C60AD8}"/>
              </a:ext>
            </a:extLst>
          </p:cNvPr>
          <p:cNvSpPr txBox="1">
            <a:spLocks/>
          </p:cNvSpPr>
          <p:nvPr/>
        </p:nvSpPr>
        <p:spPr>
          <a:xfrm>
            <a:off x="3496186" y="5860117"/>
            <a:ext cx="5210113" cy="766515"/>
          </a:xfrm>
          <a:prstGeom prst="rect">
            <a:avLst/>
          </a:prstGeom>
        </p:spPr>
        <p:txBody>
          <a:bodyPr vert="horz" lIns="121920" tIns="60960" rIns="121920" bIns="60960" rtlCol="0">
            <a:normAutofit fontScale="775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b="1" dirty="0">
                <a:solidFill>
                  <a:srgbClr val="FF0000"/>
                </a:solidFill>
              </a:rPr>
              <a:t>Strengthens your fiscal acumen</a:t>
            </a:r>
          </a:p>
        </p:txBody>
      </p:sp>
      <p:sp>
        <p:nvSpPr>
          <p:cNvPr id="5" name="Content Placeholder 3">
            <a:extLst>
              <a:ext uri="{FF2B5EF4-FFF2-40B4-BE49-F238E27FC236}">
                <a16:creationId xmlns:a16="http://schemas.microsoft.com/office/drawing/2014/main" id="{34664256-DD38-A68C-40AE-E65552F8FF98}"/>
              </a:ext>
            </a:extLst>
          </p:cNvPr>
          <p:cNvSpPr txBox="1">
            <a:spLocks/>
          </p:cNvSpPr>
          <p:nvPr/>
        </p:nvSpPr>
        <p:spPr>
          <a:xfrm>
            <a:off x="259128" y="1047856"/>
            <a:ext cx="2265567" cy="95929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sz="3733" b="1" dirty="0">
                <a:solidFill>
                  <a:srgbClr val="FF0000"/>
                </a:solidFill>
              </a:rPr>
              <a:t>Benefits of RCM “like”</a:t>
            </a:r>
          </a:p>
        </p:txBody>
      </p:sp>
    </p:spTree>
    <p:extLst>
      <p:ext uri="{BB962C8B-B14F-4D97-AF65-F5344CB8AC3E}">
        <p14:creationId xmlns:p14="http://schemas.microsoft.com/office/powerpoint/2010/main" val="52927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770" y="673617"/>
            <a:ext cx="10515600" cy="831342"/>
          </a:xfrm>
        </p:spPr>
        <p:txBody>
          <a:bodyPr>
            <a:normAutofit/>
          </a:bodyPr>
          <a:lstStyle/>
          <a:p>
            <a:r>
              <a:rPr lang="en-US" sz="4800" dirty="0"/>
              <a:t>Sources of Revenue</a:t>
            </a:r>
          </a:p>
        </p:txBody>
      </p:sp>
      <p:sp>
        <p:nvSpPr>
          <p:cNvPr id="3" name="Content Placeholder 2"/>
          <p:cNvSpPr>
            <a:spLocks noGrp="1"/>
          </p:cNvSpPr>
          <p:nvPr>
            <p:ph sz="half" idx="1"/>
          </p:nvPr>
        </p:nvSpPr>
        <p:spPr>
          <a:xfrm>
            <a:off x="693770" y="1504959"/>
            <a:ext cx="5390508" cy="3848081"/>
          </a:xfrm>
        </p:spPr>
        <p:txBody>
          <a:bodyPr>
            <a:noAutofit/>
          </a:bodyPr>
          <a:lstStyle/>
          <a:p>
            <a:r>
              <a:rPr lang="en-US" dirty="0">
                <a:solidFill>
                  <a:srgbClr val="005951"/>
                </a:solidFill>
              </a:rPr>
              <a:t>Tuition (SCH generation), differential tuition, fees</a:t>
            </a:r>
          </a:p>
          <a:p>
            <a:r>
              <a:rPr lang="en-US" dirty="0">
                <a:solidFill>
                  <a:srgbClr val="005951"/>
                </a:solidFill>
              </a:rPr>
              <a:t>Carry forward funds</a:t>
            </a:r>
          </a:p>
          <a:p>
            <a:r>
              <a:rPr lang="en-US" dirty="0">
                <a:solidFill>
                  <a:srgbClr val="005951"/>
                </a:solidFill>
              </a:rPr>
              <a:t>Auxilliary units (revenue generating units or programs)</a:t>
            </a:r>
          </a:p>
        </p:txBody>
      </p:sp>
      <p:sp>
        <p:nvSpPr>
          <p:cNvPr id="7" name="Content Placeholder 6"/>
          <p:cNvSpPr>
            <a:spLocks noGrp="1"/>
          </p:cNvSpPr>
          <p:nvPr>
            <p:ph sz="half" idx="2"/>
          </p:nvPr>
        </p:nvSpPr>
        <p:spPr>
          <a:xfrm>
            <a:off x="6445739" y="1595433"/>
            <a:ext cx="5384800" cy="3870127"/>
          </a:xfrm>
        </p:spPr>
        <p:txBody>
          <a:bodyPr>
            <a:normAutofit/>
          </a:bodyPr>
          <a:lstStyle/>
          <a:p>
            <a:r>
              <a:rPr lang="en-US" dirty="0">
                <a:solidFill>
                  <a:srgbClr val="005951"/>
                </a:solidFill>
              </a:rPr>
              <a:t>Overhead from grants (i.e. IDC, FACR)</a:t>
            </a:r>
          </a:p>
          <a:p>
            <a:r>
              <a:rPr lang="en-US" dirty="0">
                <a:solidFill>
                  <a:srgbClr val="005951"/>
                </a:solidFill>
              </a:rPr>
              <a:t>Retention (re-enrollment and graduation rates)</a:t>
            </a:r>
          </a:p>
          <a:p>
            <a:r>
              <a:rPr lang="en-US" dirty="0">
                <a:solidFill>
                  <a:srgbClr val="005951"/>
                </a:solidFill>
              </a:rPr>
              <a:t>Fundraising/Advancement/ Development</a:t>
            </a:r>
          </a:p>
          <a:p>
            <a:r>
              <a:rPr lang="en-US" b="1" dirty="0">
                <a:solidFill>
                  <a:srgbClr val="005951"/>
                </a:solidFill>
              </a:rPr>
              <a:t>ACCOUNTABILITY</a:t>
            </a:r>
          </a:p>
          <a:p>
            <a:endParaRPr lang="en-US" dirty="0"/>
          </a:p>
        </p:txBody>
      </p:sp>
      <p:pic>
        <p:nvPicPr>
          <p:cNvPr id="1026" name="Picture 2" descr="How to Increase Revenue in Your Business (without New Sales)">
            <a:extLst>
              <a:ext uri="{FF2B5EF4-FFF2-40B4-BE49-F238E27FC236}">
                <a16:creationId xmlns:a16="http://schemas.microsoft.com/office/drawing/2014/main" id="{A5E03D1A-B40F-78F9-D579-E351779C2F4A}"/>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812800"/>
            <a:ext cx="12192000" cy="6235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117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8F3A9EC1-2CDF-74D6-7C40-23AC9F9EA23C}"/>
              </a:ext>
            </a:extLst>
          </p:cNvPr>
          <p:cNvSpPr>
            <a:spLocks noGrp="1"/>
          </p:cNvSpPr>
          <p:nvPr>
            <p:ph idx="1"/>
          </p:nvPr>
        </p:nvSpPr>
        <p:spPr>
          <a:xfrm>
            <a:off x="950976" y="2487168"/>
            <a:ext cx="10287000" cy="3608832"/>
          </a:xfrm>
        </p:spPr>
        <p:txBody>
          <a:bodyPr/>
          <a:lstStyle/>
          <a:p>
            <a:r>
              <a:rPr lang="en-US" dirty="0"/>
              <a:t>Translating research and other needs into a compelling and impactful vision</a:t>
            </a:r>
          </a:p>
          <a:p>
            <a:pPr lvl="1"/>
            <a:r>
              <a:rPr lang="en-US" dirty="0"/>
              <a:t>ROFI – Return on philanthropic investment</a:t>
            </a:r>
          </a:p>
          <a:p>
            <a:pPr lvl="1"/>
            <a:r>
              <a:rPr lang="en-US" dirty="0"/>
              <a:t>Needs to be translated in clear, understandable, and non-academic manner</a:t>
            </a:r>
          </a:p>
          <a:p>
            <a:r>
              <a:rPr lang="en-US" dirty="0"/>
              <a:t>Supporting the R1 aspect of your mission</a:t>
            </a:r>
          </a:p>
          <a:p>
            <a:pPr lvl="1"/>
            <a:r>
              <a:rPr lang="en-US" dirty="0"/>
              <a:t>Endowed professorships, chairs, and doctoral fellowships</a:t>
            </a:r>
          </a:p>
          <a:p>
            <a:pPr lvl="1"/>
            <a:r>
              <a:rPr lang="en-US" dirty="0"/>
              <a:t>Exponentially amplify grant awards, e.g. donor funds to transition grant to Institute</a:t>
            </a:r>
          </a:p>
          <a:p>
            <a:r>
              <a:rPr lang="en-US" dirty="0"/>
              <a:t>Government relations</a:t>
            </a:r>
          </a:p>
          <a:p>
            <a:pPr lvl="1"/>
            <a:r>
              <a:rPr lang="en-US" dirty="0"/>
              <a:t>Opportunities with local, state, and federal (e.g., “earmarks”)</a:t>
            </a:r>
          </a:p>
          <a:p>
            <a:pPr lvl="1"/>
            <a:r>
              <a:rPr lang="en-US" dirty="0"/>
              <a:t>Multiply dollars through state and local government collaborations</a:t>
            </a:r>
          </a:p>
        </p:txBody>
      </p:sp>
      <p:sp>
        <p:nvSpPr>
          <p:cNvPr id="14" name="Title 13">
            <a:extLst>
              <a:ext uri="{FF2B5EF4-FFF2-40B4-BE49-F238E27FC236}">
                <a16:creationId xmlns:a16="http://schemas.microsoft.com/office/drawing/2014/main" id="{BCEAD2F6-C5FF-A48D-D185-62B70E041CED}"/>
              </a:ext>
            </a:extLst>
          </p:cNvPr>
          <p:cNvSpPr>
            <a:spLocks noGrp="1"/>
          </p:cNvSpPr>
          <p:nvPr>
            <p:ph type="title"/>
          </p:nvPr>
        </p:nvSpPr>
        <p:spPr/>
        <p:txBody>
          <a:bodyPr/>
          <a:lstStyle/>
          <a:p>
            <a:r>
              <a:rPr lang="en-US" dirty="0"/>
              <a:t>Fundraising</a:t>
            </a:r>
          </a:p>
        </p:txBody>
      </p:sp>
      <p:sp>
        <p:nvSpPr>
          <p:cNvPr id="16" name="Text Placeholder 15">
            <a:extLst>
              <a:ext uri="{FF2B5EF4-FFF2-40B4-BE49-F238E27FC236}">
                <a16:creationId xmlns:a16="http://schemas.microsoft.com/office/drawing/2014/main" id="{D3CFBE88-A1CC-6F95-0B5D-4096CA516DB7}"/>
              </a:ext>
            </a:extLst>
          </p:cNvPr>
          <p:cNvSpPr>
            <a:spLocks noGrp="1"/>
          </p:cNvSpPr>
          <p:nvPr>
            <p:ph type="body" sz="quarter" idx="13"/>
          </p:nvPr>
        </p:nvSpPr>
        <p:spPr/>
        <p:txBody>
          <a:bodyPr/>
          <a:lstStyle/>
          <a:p>
            <a:r>
              <a:rPr lang="en-US" dirty="0"/>
              <a:t>Fundraising and external relations, including government relations, should occupy 25% - 40% of your time.</a:t>
            </a:r>
          </a:p>
        </p:txBody>
      </p:sp>
      <p:sp>
        <p:nvSpPr>
          <p:cNvPr id="17" name="Text Placeholder 16">
            <a:extLst>
              <a:ext uri="{FF2B5EF4-FFF2-40B4-BE49-F238E27FC236}">
                <a16:creationId xmlns:a16="http://schemas.microsoft.com/office/drawing/2014/main" id="{8B8F3E88-787A-E212-EAFB-21F52D01A205}"/>
              </a:ext>
            </a:extLst>
          </p:cNvPr>
          <p:cNvSpPr>
            <a:spLocks noGrp="1"/>
          </p:cNvSpPr>
          <p:nvPr>
            <p:ph type="body" sz="quarter" idx="14"/>
          </p:nvPr>
        </p:nvSpPr>
        <p:spPr/>
        <p:txBody>
          <a:bodyPr/>
          <a:lstStyle/>
          <a:p>
            <a:endParaRPr lang="en-US"/>
          </a:p>
        </p:txBody>
      </p:sp>
      <p:sp>
        <p:nvSpPr>
          <p:cNvPr id="6" name="Slide Number Placeholder 5">
            <a:extLst>
              <a:ext uri="{FF2B5EF4-FFF2-40B4-BE49-F238E27FC236}">
                <a16:creationId xmlns:a16="http://schemas.microsoft.com/office/drawing/2014/main" id="{14EFFC1C-6A4F-1252-5B63-242EEE6389A5}"/>
              </a:ext>
            </a:extLst>
          </p:cNvPr>
          <p:cNvSpPr>
            <a:spLocks noGrp="1"/>
          </p:cNvSpPr>
          <p:nvPr>
            <p:ph type="sldNum" sz="quarter" idx="4"/>
          </p:nvPr>
        </p:nvSpPr>
        <p:spPr/>
        <p:txBody>
          <a:bodyPr/>
          <a:lstStyle/>
          <a:p>
            <a:fld id="{7A1896ED-B859-8B4C-BEB2-7D34019DBCF9}" type="slidenum">
              <a:rPr lang="en-US" smtClean="0"/>
              <a:t>8</a:t>
            </a:fld>
            <a:endParaRPr lang="en-US"/>
          </a:p>
        </p:txBody>
      </p:sp>
    </p:spTree>
    <p:extLst>
      <p:ext uri="{BB962C8B-B14F-4D97-AF65-F5344CB8AC3E}">
        <p14:creationId xmlns:p14="http://schemas.microsoft.com/office/powerpoint/2010/main" val="163118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471" y="930049"/>
            <a:ext cx="10515600" cy="939392"/>
          </a:xfrm>
        </p:spPr>
        <p:txBody>
          <a:bodyPr>
            <a:normAutofit/>
          </a:bodyPr>
          <a:lstStyle/>
          <a:p>
            <a:r>
              <a:rPr lang="en-US" sz="4800" dirty="0"/>
              <a:t>Cost Savings is also ‘Revenue’</a:t>
            </a:r>
          </a:p>
        </p:txBody>
      </p:sp>
      <p:sp>
        <p:nvSpPr>
          <p:cNvPr id="3" name="Content Placeholder 2"/>
          <p:cNvSpPr>
            <a:spLocks noGrp="1"/>
          </p:cNvSpPr>
          <p:nvPr>
            <p:ph sz="half" idx="1"/>
          </p:nvPr>
        </p:nvSpPr>
        <p:spPr>
          <a:xfrm>
            <a:off x="555551" y="1584734"/>
            <a:ext cx="5390508" cy="4601520"/>
          </a:xfrm>
        </p:spPr>
        <p:txBody>
          <a:bodyPr>
            <a:noAutofit/>
          </a:bodyPr>
          <a:lstStyle/>
          <a:p>
            <a:endParaRPr lang="en-US" dirty="0">
              <a:solidFill>
                <a:srgbClr val="005951"/>
              </a:solidFill>
            </a:endParaRPr>
          </a:p>
          <a:p>
            <a:r>
              <a:rPr lang="en-US" dirty="0">
                <a:solidFill>
                  <a:srgbClr val="005951"/>
                </a:solidFill>
              </a:rPr>
              <a:t>Open faculty and staff lines</a:t>
            </a:r>
          </a:p>
          <a:p>
            <a:r>
              <a:rPr lang="en-US" dirty="0">
                <a:solidFill>
                  <a:srgbClr val="005951"/>
                </a:solidFill>
              </a:rPr>
              <a:t>Partnerships (e.g., online)</a:t>
            </a:r>
          </a:p>
          <a:p>
            <a:r>
              <a:rPr lang="en-US" dirty="0">
                <a:solidFill>
                  <a:srgbClr val="005951"/>
                </a:solidFill>
              </a:rPr>
              <a:t>Faculty productivity</a:t>
            </a:r>
          </a:p>
          <a:p>
            <a:r>
              <a:rPr lang="en-US" dirty="0">
                <a:solidFill>
                  <a:srgbClr val="005951"/>
                </a:solidFill>
              </a:rPr>
              <a:t>Addressing low enrolled programs</a:t>
            </a:r>
          </a:p>
          <a:p>
            <a:endParaRPr lang="en-US" dirty="0">
              <a:solidFill>
                <a:srgbClr val="005951"/>
              </a:solidFill>
            </a:endParaRPr>
          </a:p>
        </p:txBody>
      </p:sp>
      <p:sp>
        <p:nvSpPr>
          <p:cNvPr id="7" name="Content Placeholder 6"/>
          <p:cNvSpPr>
            <a:spLocks noGrp="1"/>
          </p:cNvSpPr>
          <p:nvPr>
            <p:ph sz="half" idx="2"/>
          </p:nvPr>
        </p:nvSpPr>
        <p:spPr>
          <a:xfrm>
            <a:off x="6718710" y="1589089"/>
            <a:ext cx="5384800" cy="4623567"/>
          </a:xfrm>
        </p:spPr>
        <p:txBody>
          <a:bodyPr>
            <a:normAutofit/>
          </a:bodyPr>
          <a:lstStyle/>
          <a:p>
            <a:endParaRPr lang="en-US" dirty="0">
              <a:solidFill>
                <a:srgbClr val="005951"/>
              </a:solidFill>
            </a:endParaRPr>
          </a:p>
          <a:p>
            <a:r>
              <a:rPr lang="en-US" dirty="0">
                <a:solidFill>
                  <a:srgbClr val="005951"/>
                </a:solidFill>
              </a:rPr>
              <a:t>Collaborating with Centers/Institutes/Industry</a:t>
            </a:r>
          </a:p>
          <a:p>
            <a:r>
              <a:rPr lang="en-US" dirty="0">
                <a:solidFill>
                  <a:srgbClr val="005951"/>
                </a:solidFill>
              </a:rPr>
              <a:t>*Retention</a:t>
            </a:r>
          </a:p>
          <a:p>
            <a:r>
              <a:rPr lang="en-US" dirty="0">
                <a:solidFill>
                  <a:srgbClr val="005951"/>
                </a:solidFill>
              </a:rPr>
              <a:t>*Out of state tuition</a:t>
            </a:r>
          </a:p>
          <a:p>
            <a:r>
              <a:rPr lang="en-US" dirty="0">
                <a:solidFill>
                  <a:srgbClr val="005951"/>
                </a:solidFill>
              </a:rPr>
              <a:t>Overall – strategic and data driven decisions</a:t>
            </a:r>
          </a:p>
          <a:p>
            <a:r>
              <a:rPr lang="en-US" b="1" dirty="0">
                <a:solidFill>
                  <a:srgbClr val="005951"/>
                </a:solidFill>
              </a:rPr>
              <a:t>ACCOUNTABILITY</a:t>
            </a:r>
          </a:p>
        </p:txBody>
      </p:sp>
      <p:pic>
        <p:nvPicPr>
          <p:cNvPr id="3074" name="Picture 2" descr="How To Increase The Effectiveness of Cost Saving Initiatives | Inc.com">
            <a:extLst>
              <a:ext uri="{FF2B5EF4-FFF2-40B4-BE49-F238E27FC236}">
                <a16:creationId xmlns:a16="http://schemas.microsoft.com/office/drawing/2014/main" id="{8845F33F-8A60-C543-9B9C-2AC07E3F0BF6}"/>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853440"/>
            <a:ext cx="12192000" cy="6249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 calcmode="lin" valueType="num">
                                      <p:cBhvr additive="base">
                                        <p:cTn id="2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 calcmode="lin" valueType="num">
                                      <p:cBhvr additive="base">
                                        <p:cTn id="3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 calcmode="lin" valueType="num">
                                      <p:cBhvr additive="base">
                                        <p:cTn id="3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additive="base">
                                        <p:cTn id="4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sz="4800" dirty="0"/>
          </a:p>
        </p:txBody>
      </p:sp>
      <p:sp>
        <p:nvSpPr>
          <p:cNvPr id="3" name="Content Placeholder 2"/>
          <p:cNvSpPr>
            <a:spLocks noGrp="1"/>
          </p:cNvSpPr>
          <p:nvPr>
            <p:ph sz="half" idx="1"/>
          </p:nvPr>
        </p:nvSpPr>
        <p:spPr>
          <a:xfrm>
            <a:off x="603893" y="1571765"/>
            <a:ext cx="5390508" cy="4597321"/>
          </a:xfrm>
        </p:spPr>
        <p:txBody>
          <a:bodyPr>
            <a:noAutofit/>
          </a:bodyPr>
          <a:lstStyle/>
          <a:p>
            <a:r>
              <a:rPr lang="en-US" sz="2667" dirty="0">
                <a:solidFill>
                  <a:srgbClr val="005951"/>
                </a:solidFill>
              </a:rPr>
              <a:t>Faculty salary and fringe</a:t>
            </a:r>
          </a:p>
          <a:p>
            <a:r>
              <a:rPr lang="en-US" sz="2667" dirty="0">
                <a:solidFill>
                  <a:srgbClr val="005951"/>
                </a:solidFill>
              </a:rPr>
              <a:t>Staff salary and fringe</a:t>
            </a:r>
          </a:p>
          <a:p>
            <a:r>
              <a:rPr lang="en-US" sz="2667" dirty="0">
                <a:solidFill>
                  <a:srgbClr val="005951"/>
                </a:solidFill>
              </a:rPr>
              <a:t>Travel/Professional development</a:t>
            </a:r>
          </a:p>
          <a:p>
            <a:r>
              <a:rPr lang="en-US" sz="2667" dirty="0">
                <a:solidFill>
                  <a:srgbClr val="005951"/>
                </a:solidFill>
              </a:rPr>
              <a:t>Research support (start-up, research initiatives)</a:t>
            </a:r>
          </a:p>
          <a:p>
            <a:r>
              <a:rPr lang="en-US" sz="2667" dirty="0">
                <a:solidFill>
                  <a:srgbClr val="005951"/>
                </a:solidFill>
              </a:rPr>
              <a:t>Administrative/operational needs</a:t>
            </a:r>
          </a:p>
          <a:p>
            <a:r>
              <a:rPr lang="en-US" sz="2667" dirty="0">
                <a:solidFill>
                  <a:srgbClr val="005951"/>
                </a:solidFill>
              </a:rPr>
              <a:t>What are other expenditure areas?</a:t>
            </a:r>
          </a:p>
          <a:p>
            <a:r>
              <a:rPr lang="en-US" sz="2667" dirty="0">
                <a:solidFill>
                  <a:srgbClr val="005951"/>
                </a:solidFill>
              </a:rPr>
              <a:t>What is the #1 expenditure?</a:t>
            </a:r>
          </a:p>
          <a:p>
            <a:pPr marL="0" indent="0" algn="ctr">
              <a:buNone/>
            </a:pPr>
            <a:r>
              <a:rPr lang="en-US" sz="2667" i="1" dirty="0">
                <a:solidFill>
                  <a:srgbClr val="FF0000"/>
                </a:solidFill>
              </a:rPr>
              <a:t>Consider </a:t>
            </a:r>
            <a:r>
              <a:rPr lang="en-US" sz="2667" b="1" i="1" dirty="0">
                <a:solidFill>
                  <a:srgbClr val="FF0000"/>
                </a:solidFill>
              </a:rPr>
              <a:t>lack of accountability </a:t>
            </a:r>
            <a:r>
              <a:rPr lang="en-US" sz="2667" i="1" dirty="0">
                <a:solidFill>
                  <a:srgbClr val="FF0000"/>
                </a:solidFill>
              </a:rPr>
              <a:t>as an expenditure</a:t>
            </a:r>
          </a:p>
          <a:p>
            <a:endParaRPr lang="en-US" sz="2667" dirty="0">
              <a:solidFill>
                <a:srgbClr val="005951"/>
              </a:solidFill>
            </a:endParaRPr>
          </a:p>
          <a:p>
            <a:endParaRPr lang="en-US" sz="2667" dirty="0">
              <a:solidFill>
                <a:srgbClr val="005951"/>
              </a:solidFill>
            </a:endParaRPr>
          </a:p>
        </p:txBody>
      </p:sp>
      <p:sp>
        <p:nvSpPr>
          <p:cNvPr id="7" name="Content Placeholder 6"/>
          <p:cNvSpPr>
            <a:spLocks noGrp="1"/>
          </p:cNvSpPr>
          <p:nvPr>
            <p:ph sz="half" idx="2"/>
          </p:nvPr>
        </p:nvSpPr>
        <p:spPr>
          <a:xfrm>
            <a:off x="6197600" y="1417638"/>
            <a:ext cx="5384800" cy="3870127"/>
          </a:xfrm>
        </p:spPr>
        <p:txBody>
          <a:bodyPr>
            <a:normAutofit/>
          </a:bodyPr>
          <a:lstStyle/>
          <a:p>
            <a:endParaRPr lang="en-US" sz="2667" dirty="0">
              <a:solidFill>
                <a:srgbClr val="005951"/>
              </a:solidFill>
            </a:endParaRPr>
          </a:p>
          <a:p>
            <a:endParaRPr lang="en-US" sz="2667" dirty="0">
              <a:solidFill>
                <a:srgbClr val="005951"/>
              </a:solidFill>
            </a:endParaRPr>
          </a:p>
          <a:p>
            <a:endParaRPr lang="en-US" sz="2667" dirty="0">
              <a:solidFill>
                <a:srgbClr val="005951"/>
              </a:solidFill>
            </a:endParaRPr>
          </a:p>
          <a:p>
            <a:endParaRPr lang="en-US" sz="2667" dirty="0">
              <a:solidFill>
                <a:srgbClr val="005951"/>
              </a:solidFill>
            </a:endParaRPr>
          </a:p>
        </p:txBody>
      </p:sp>
      <p:pic>
        <p:nvPicPr>
          <p:cNvPr id="5" name="Picture 4" descr="daviddrury.com | The Wisdom of Questions - Creating Good Group Discussion  Through Questions - daviddrury.com">
            <a:extLst>
              <a:ext uri="{FF2B5EF4-FFF2-40B4-BE49-F238E27FC236}">
                <a16:creationId xmlns:a16="http://schemas.microsoft.com/office/drawing/2014/main" id="{41335FAB-0B9F-EC32-B3CD-24BF7D77C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3672" y="820994"/>
            <a:ext cx="1237929" cy="165057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What Are Capital Expenditures (CapEx)? - Forage">
            <a:extLst>
              <a:ext uri="{FF2B5EF4-FFF2-40B4-BE49-F238E27FC236}">
                <a16:creationId xmlns:a16="http://schemas.microsoft.com/office/drawing/2014/main" id="{CBC4B831-33D8-8D56-DE57-8774F0774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400" y="908389"/>
            <a:ext cx="5449825" cy="42573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E6A9E10-D5C8-365A-CD02-D226216C5C34}"/>
              </a:ext>
            </a:extLst>
          </p:cNvPr>
          <p:cNvSpPr txBox="1"/>
          <p:nvPr/>
        </p:nvSpPr>
        <p:spPr>
          <a:xfrm>
            <a:off x="603893" y="739238"/>
            <a:ext cx="6263640" cy="830997"/>
          </a:xfrm>
          <a:prstGeom prst="rect">
            <a:avLst/>
          </a:prstGeom>
          <a:noFill/>
        </p:spPr>
        <p:txBody>
          <a:bodyPr wrap="square">
            <a:spAutoFit/>
          </a:bodyPr>
          <a:lstStyle/>
          <a:p>
            <a:r>
              <a:rPr lang="en-US" sz="4800" dirty="0"/>
              <a:t>Expenditures</a:t>
            </a:r>
          </a:p>
        </p:txBody>
      </p:sp>
    </p:spTree>
    <p:extLst>
      <p:ext uri="{BB962C8B-B14F-4D97-AF65-F5344CB8AC3E}">
        <p14:creationId xmlns:p14="http://schemas.microsoft.com/office/powerpoint/2010/main" val="112160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5EC70-64C3-0C48-4C63-4C8EA88CDB9D}"/>
              </a:ext>
            </a:extLst>
          </p:cNvPr>
          <p:cNvSpPr>
            <a:spLocks noGrp="1"/>
          </p:cNvSpPr>
          <p:nvPr>
            <p:ph type="title"/>
          </p:nvPr>
        </p:nvSpPr>
        <p:spPr/>
        <p:txBody>
          <a:bodyPr/>
          <a:lstStyle/>
          <a:p>
            <a:endParaRPr lang="en-US" dirty="0"/>
          </a:p>
        </p:txBody>
      </p:sp>
      <p:sp>
        <p:nvSpPr>
          <p:cNvPr id="5" name="Footer Placeholder 4">
            <a:extLst>
              <a:ext uri="{FF2B5EF4-FFF2-40B4-BE49-F238E27FC236}">
                <a16:creationId xmlns:a16="http://schemas.microsoft.com/office/drawing/2014/main" id="{7906DCD5-9B7A-D630-E67A-C1A6F6486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FB93BE-C6C7-452B-E75B-3A8EDF58689A}"/>
              </a:ext>
            </a:extLst>
          </p:cNvPr>
          <p:cNvSpPr>
            <a:spLocks noGrp="1"/>
          </p:cNvSpPr>
          <p:nvPr>
            <p:ph type="sldNum" sz="quarter" idx="12"/>
          </p:nvPr>
        </p:nvSpPr>
        <p:spPr/>
        <p:txBody>
          <a:bodyPr/>
          <a:lstStyle/>
          <a:p>
            <a:fld id="{7A1896ED-B859-8B4C-BEB2-7D34019DBCF9}" type="slidenum">
              <a:rPr lang="en-US" smtClean="0"/>
              <a:t>11</a:t>
            </a:fld>
            <a:endParaRPr lang="en-US"/>
          </a:p>
        </p:txBody>
      </p:sp>
      <p:sp>
        <p:nvSpPr>
          <p:cNvPr id="7" name="Title 4">
            <a:extLst>
              <a:ext uri="{FF2B5EF4-FFF2-40B4-BE49-F238E27FC236}">
                <a16:creationId xmlns:a16="http://schemas.microsoft.com/office/drawing/2014/main" id="{5541FCF1-DB00-18C3-542A-DB20FD8FC551}"/>
              </a:ext>
            </a:extLst>
          </p:cNvPr>
          <p:cNvSpPr txBox="1">
            <a:spLocks/>
          </p:cNvSpPr>
          <p:nvPr/>
        </p:nvSpPr>
        <p:spPr>
          <a:xfrm>
            <a:off x="301752" y="863955"/>
            <a:ext cx="10515600" cy="719963"/>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Expenditure Considerations</a:t>
            </a:r>
            <a:endParaRPr lang="en-US" dirty="0"/>
          </a:p>
        </p:txBody>
      </p:sp>
      <p:sp>
        <p:nvSpPr>
          <p:cNvPr id="8" name="Content Placeholder 5">
            <a:extLst>
              <a:ext uri="{FF2B5EF4-FFF2-40B4-BE49-F238E27FC236}">
                <a16:creationId xmlns:a16="http://schemas.microsoft.com/office/drawing/2014/main" id="{1C4CB3A1-7E8A-27E9-3C8C-CDCB367DBB79}"/>
              </a:ext>
            </a:extLst>
          </p:cNvPr>
          <p:cNvSpPr>
            <a:spLocks noGrp="1"/>
          </p:cNvSpPr>
          <p:nvPr>
            <p:ph sz="half" idx="1"/>
          </p:nvPr>
        </p:nvSpPr>
        <p:spPr>
          <a:xfrm>
            <a:off x="838200" y="1825625"/>
            <a:ext cx="8720138" cy="4351338"/>
          </a:xfrm>
        </p:spPr>
        <p:txBody>
          <a:bodyPr>
            <a:normAutofit/>
          </a:bodyPr>
          <a:lstStyle/>
          <a:p>
            <a:r>
              <a:rPr lang="en-US" dirty="0"/>
              <a:t>Are expenditures planned for in the budget?</a:t>
            </a:r>
          </a:p>
          <a:p>
            <a:r>
              <a:rPr lang="en-US" dirty="0"/>
              <a:t>Are new expenditures aligned with university and college/school’s strategic plan?</a:t>
            </a:r>
          </a:p>
          <a:p>
            <a:r>
              <a:rPr lang="en-US" dirty="0"/>
              <a:t>Have you considered origination of money?</a:t>
            </a:r>
          </a:p>
          <a:p>
            <a:pPr lvl="1"/>
            <a:r>
              <a:rPr lang="en-US" dirty="0"/>
              <a:t>Some roll over and some don’t</a:t>
            </a:r>
          </a:p>
          <a:p>
            <a:r>
              <a:rPr lang="en-US" dirty="0"/>
              <a:t>Understanding lines and ledgers?</a:t>
            </a:r>
          </a:p>
          <a:p>
            <a:pPr lvl="1"/>
            <a:r>
              <a:rPr lang="en-US" dirty="0"/>
              <a:t>Some roll over and some don’t</a:t>
            </a:r>
          </a:p>
          <a:p>
            <a:r>
              <a:rPr lang="en-US" dirty="0"/>
              <a:t>Workload equity aligned with evaluations</a:t>
            </a:r>
          </a:p>
          <a:p>
            <a:pPr lvl="1"/>
            <a:r>
              <a:rPr lang="en-US" dirty="0"/>
              <a:t>…and research and scholarship expectations</a:t>
            </a:r>
          </a:p>
        </p:txBody>
      </p:sp>
      <p:pic>
        <p:nvPicPr>
          <p:cNvPr id="9" name="Picture 2" descr="What are you doing to get in your customers' consideration set?">
            <a:extLst>
              <a:ext uri="{FF2B5EF4-FFF2-40B4-BE49-F238E27FC236}">
                <a16:creationId xmlns:a16="http://schemas.microsoft.com/office/drawing/2014/main" id="{24C3A144-ECDB-E48D-FC63-B688C36E1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1565" y="3429000"/>
            <a:ext cx="3609225" cy="2406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53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able Talk | Highdesertchurch">
            <a:extLst>
              <a:ext uri="{FF2B5EF4-FFF2-40B4-BE49-F238E27FC236}">
                <a16:creationId xmlns:a16="http://schemas.microsoft.com/office/drawing/2014/main" id="{63426BBE-F5E6-ED12-E4E6-9BC7E35418A9}"/>
              </a:ext>
            </a:extLst>
          </p:cNvPr>
          <p:cNvPicPr>
            <a:picLocks noGrp="1" noChangeAspect="1" noChangeArrowheads="1"/>
          </p:cNvPicPr>
          <p:nvPr>
            <p:ph sz="half" idx="2"/>
          </p:nvPr>
        </p:nvPicPr>
        <p:blipFill>
          <a:blip r:embed="rId3">
            <a:alphaModFix amt="35000"/>
            <a:extLst>
              <a:ext uri="{28A0092B-C50C-407E-A947-70E740481C1C}">
                <a14:useLocalDpi xmlns:a14="http://schemas.microsoft.com/office/drawing/2010/main" val="0"/>
              </a:ext>
            </a:extLst>
          </a:blip>
          <a:srcRect/>
          <a:stretch/>
        </p:blipFill>
        <p:spPr bwMode="auto">
          <a:xfrm>
            <a:off x="20" y="804682"/>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3">
            <a:extLst>
              <a:ext uri="{FF2B5EF4-FFF2-40B4-BE49-F238E27FC236}">
                <a16:creationId xmlns:a16="http://schemas.microsoft.com/office/drawing/2014/main" id="{917CA3B4-8A55-8FE8-64A0-F2A4CDA1D77E}"/>
              </a:ext>
            </a:extLst>
          </p:cNvPr>
          <p:cNvSpPr txBox="1">
            <a:spLocks/>
          </p:cNvSpPr>
          <p:nvPr/>
        </p:nvSpPr>
        <p:spPr>
          <a:xfrm>
            <a:off x="0" y="5431541"/>
            <a:ext cx="12191979" cy="932683"/>
          </a:xfr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solidFill>
                  <a:schemeClr val="tx1">
                    <a:lumMod val="85000"/>
                    <a:lumOff val="15000"/>
                  </a:schemeClr>
                </a:solidFill>
              </a:rPr>
              <a:t>How can we build financial resilience and flexibility into our budgeting processes?</a:t>
            </a:r>
          </a:p>
        </p:txBody>
      </p:sp>
      <p:sp>
        <p:nvSpPr>
          <p:cNvPr id="5" name="Title 4">
            <a:extLst>
              <a:ext uri="{FF2B5EF4-FFF2-40B4-BE49-F238E27FC236}">
                <a16:creationId xmlns:a16="http://schemas.microsoft.com/office/drawing/2014/main" id="{0C29CBB7-0CC0-1469-82E9-3753F7C43B92}"/>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021787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6DAB78B-323B-672B-CE1B-EBB0C6453A78}"/>
              </a:ext>
            </a:extLst>
          </p:cNvPr>
          <p:cNvSpPr>
            <a:spLocks noGrp="1"/>
          </p:cNvSpPr>
          <p:nvPr>
            <p:ph sz="half" idx="1"/>
          </p:nvPr>
        </p:nvSpPr>
        <p:spPr>
          <a:xfrm>
            <a:off x="633984" y="2702852"/>
            <a:ext cx="6938481" cy="3417532"/>
          </a:xfrm>
        </p:spPr>
        <p:txBody>
          <a:bodyPr>
            <a:normAutofit/>
          </a:bodyPr>
          <a:lstStyle/>
          <a:p>
            <a:r>
              <a:rPr lang="en-US" sz="2400" dirty="0"/>
              <a:t>Have a strong budget/finance director</a:t>
            </a:r>
          </a:p>
          <a:p>
            <a:r>
              <a:rPr lang="en-US" sz="2400" dirty="0"/>
              <a:t>Develop a three-to-five-year budget forecasting tool and </a:t>
            </a:r>
            <a:r>
              <a:rPr lang="en-US" sz="2400" u="sng" dirty="0"/>
              <a:t>use it</a:t>
            </a:r>
          </a:p>
          <a:p>
            <a:r>
              <a:rPr lang="en-US" sz="2400" dirty="0"/>
              <a:t>Accountability</a:t>
            </a:r>
          </a:p>
          <a:p>
            <a:pPr lvl="1"/>
            <a:r>
              <a:rPr lang="en-US" sz="2000" dirty="0"/>
              <a:t>Develop incentives in alignment with how the funding flows and what’s rewarded</a:t>
            </a:r>
          </a:p>
          <a:p>
            <a:pPr lvl="1"/>
            <a:r>
              <a:rPr lang="en-US" sz="2000" dirty="0"/>
              <a:t>Allow for ROI’s, rewards, and repercussions down to the departmental level</a:t>
            </a:r>
          </a:p>
          <a:p>
            <a:endParaRPr lang="en-US" sz="2400" dirty="0"/>
          </a:p>
          <a:p>
            <a:endParaRPr lang="en-US" sz="2400" dirty="0"/>
          </a:p>
          <a:p>
            <a:endParaRPr lang="en-US" dirty="0"/>
          </a:p>
          <a:p>
            <a:endParaRPr lang="en-US" dirty="0"/>
          </a:p>
        </p:txBody>
      </p:sp>
      <p:pic>
        <p:nvPicPr>
          <p:cNvPr id="9220" name="Picture 4" descr="todo list life. We all have one. | by Dave | It's Your Turn">
            <a:extLst>
              <a:ext uri="{FF2B5EF4-FFF2-40B4-BE49-F238E27FC236}">
                <a16:creationId xmlns:a16="http://schemas.microsoft.com/office/drawing/2014/main" id="{35447E3F-374E-6716-1F2E-8005E929E72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877835" y="2702852"/>
            <a:ext cx="3373599" cy="32651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s Strategy still relevant in 2015?">
            <a:extLst>
              <a:ext uri="{FF2B5EF4-FFF2-40B4-BE49-F238E27FC236}">
                <a16:creationId xmlns:a16="http://schemas.microsoft.com/office/drawing/2014/main" id="{4E881D72-9F3E-4996-BB84-4B629397A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984" y="890016"/>
            <a:ext cx="9694607" cy="186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23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5BF2E-A5D8-750C-6FC9-6A732936BE0E}"/>
            </a:ext>
          </a:extLst>
        </p:cNvPr>
        <p:cNvGrpSpPr/>
        <p:nvPr/>
      </p:nvGrpSpPr>
      <p:grpSpPr>
        <a:xfrm>
          <a:off x="0" y="0"/>
          <a:ext cx="0" cy="0"/>
          <a:chOff x="0" y="0"/>
          <a:chExt cx="0" cy="0"/>
        </a:xfrm>
      </p:grpSpPr>
      <p:pic>
        <p:nvPicPr>
          <p:cNvPr id="2050" name="Picture 2" descr="Table Talk | Highdesertchurch">
            <a:extLst>
              <a:ext uri="{FF2B5EF4-FFF2-40B4-BE49-F238E27FC236}">
                <a16:creationId xmlns:a16="http://schemas.microsoft.com/office/drawing/2014/main" id="{F70D145F-F1ED-5B44-0759-146FA6112713}"/>
              </a:ext>
            </a:extLst>
          </p:cNvPr>
          <p:cNvPicPr>
            <a:picLocks noGrp="1" noChangeAspect="1" noChangeArrowheads="1"/>
          </p:cNvPicPr>
          <p:nvPr>
            <p:ph sz="half" idx="2"/>
          </p:nvPr>
        </p:nvPicPr>
        <p:blipFill>
          <a:blip r:embed="rId3">
            <a:alphaModFix amt="35000"/>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5D8AD09D-2706-26F4-1B5F-75AE4C58C0D3}"/>
              </a:ext>
            </a:extLst>
          </p:cNvPr>
          <p:cNvSpPr>
            <a:spLocks noGrp="1"/>
          </p:cNvSpPr>
          <p:nvPr>
            <p:ph type="title"/>
          </p:nvPr>
        </p:nvSpPr>
        <p:spPr>
          <a:xfrm>
            <a:off x="0" y="5317240"/>
            <a:ext cx="12191979" cy="744836"/>
          </a:xfrm>
        </p:spPr>
        <p:txBody>
          <a:bodyPr vert="horz" lIns="91440" tIns="45720" rIns="91440" bIns="45720" rtlCol="0" anchor="ctr">
            <a:noAutofit/>
          </a:bodyPr>
          <a:lstStyle/>
          <a:p>
            <a:pPr algn="ctr"/>
            <a:r>
              <a:rPr lang="en-US" sz="2800" dirty="0">
                <a:solidFill>
                  <a:schemeClr val="tx1">
                    <a:lumMod val="85000"/>
                    <a:lumOff val="15000"/>
                  </a:schemeClr>
                </a:solidFill>
              </a:rPr>
              <a:t>How do you balance individual faculty incentives with college-wide research infrastructure needs?</a:t>
            </a:r>
          </a:p>
        </p:txBody>
      </p:sp>
    </p:spTree>
    <p:extLst>
      <p:ext uri="{BB962C8B-B14F-4D97-AF65-F5344CB8AC3E}">
        <p14:creationId xmlns:p14="http://schemas.microsoft.com/office/powerpoint/2010/main" val="373833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9303B-518A-3488-1205-A67C554FE454}"/>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41A4996-AC8A-F9F2-AE3C-2E2DF97A7B91}"/>
              </a:ext>
            </a:extLst>
          </p:cNvPr>
          <p:cNvSpPr>
            <a:spLocks noGrp="1"/>
          </p:cNvSpPr>
          <p:nvPr>
            <p:ph sz="half" idx="1"/>
          </p:nvPr>
        </p:nvSpPr>
        <p:spPr>
          <a:xfrm>
            <a:off x="609600" y="2392778"/>
            <a:ext cx="6938481" cy="3778018"/>
          </a:xfrm>
        </p:spPr>
        <p:txBody>
          <a:bodyPr>
            <a:normAutofit/>
          </a:bodyPr>
          <a:lstStyle/>
          <a:p>
            <a:r>
              <a:rPr lang="en-US" sz="2400" dirty="0"/>
              <a:t>What are the areas of top strategic priorities</a:t>
            </a:r>
            <a:endParaRPr lang="en-US" sz="2400" i="1" dirty="0"/>
          </a:p>
          <a:p>
            <a:r>
              <a:rPr lang="en-US" sz="2400" dirty="0"/>
              <a:t>Conduct </a:t>
            </a:r>
            <a:r>
              <a:rPr lang="en-US" sz="2400" i="1" dirty="0"/>
              <a:t>forecasted</a:t>
            </a:r>
            <a:r>
              <a:rPr lang="en-US" sz="2400" dirty="0"/>
              <a:t> risk (e.g., old research equipment) and opportunity (e.g., retirements) assessments </a:t>
            </a:r>
          </a:p>
          <a:p>
            <a:r>
              <a:rPr lang="en-US" sz="2400" dirty="0"/>
              <a:t>Consider state-matching or donor funds to bridge the infrastructure gap without cutting PI funds.</a:t>
            </a:r>
          </a:p>
          <a:p>
            <a:r>
              <a:rPr lang="en-US" sz="2400" dirty="0"/>
              <a:t>Collaborative partnerships to ‘sweeten’ faculty start-up and create embedded researchers with strategic partners.</a:t>
            </a:r>
          </a:p>
          <a:p>
            <a:endParaRPr lang="en-US" sz="2400" dirty="0"/>
          </a:p>
          <a:p>
            <a:endParaRPr lang="en-US" dirty="0"/>
          </a:p>
          <a:p>
            <a:endParaRPr lang="en-US" dirty="0"/>
          </a:p>
        </p:txBody>
      </p:sp>
      <p:pic>
        <p:nvPicPr>
          <p:cNvPr id="9220" name="Picture 4" descr="todo list life. We all have one. | by Dave | It's Your Turn">
            <a:extLst>
              <a:ext uri="{FF2B5EF4-FFF2-40B4-BE49-F238E27FC236}">
                <a16:creationId xmlns:a16="http://schemas.microsoft.com/office/drawing/2014/main" id="{457E9AD4-1881-7A31-0D20-C8EC0E627D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829067" y="2392778"/>
            <a:ext cx="3373599" cy="377801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s Strategy still relevant in 2015?">
            <a:extLst>
              <a:ext uri="{FF2B5EF4-FFF2-40B4-BE49-F238E27FC236}">
                <a16:creationId xmlns:a16="http://schemas.microsoft.com/office/drawing/2014/main" id="{B24F6739-F1A1-9017-8DEE-3DFAFF633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160" y="821316"/>
            <a:ext cx="9694607" cy="1422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83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484E4-7A5A-D2BA-97E7-DD6AD7436B94}"/>
            </a:ext>
          </a:extLst>
        </p:cNvPr>
        <p:cNvGrpSpPr/>
        <p:nvPr/>
      </p:nvGrpSpPr>
      <p:grpSpPr>
        <a:xfrm>
          <a:off x="0" y="0"/>
          <a:ext cx="0" cy="0"/>
          <a:chOff x="0" y="0"/>
          <a:chExt cx="0" cy="0"/>
        </a:xfrm>
      </p:grpSpPr>
      <p:pic>
        <p:nvPicPr>
          <p:cNvPr id="2050" name="Picture 2" descr="Table Talk | Highdesertchurch">
            <a:extLst>
              <a:ext uri="{FF2B5EF4-FFF2-40B4-BE49-F238E27FC236}">
                <a16:creationId xmlns:a16="http://schemas.microsoft.com/office/drawing/2014/main" id="{2AF251C1-4B9C-2D00-8E51-B581EF143F84}"/>
              </a:ext>
            </a:extLst>
          </p:cNvPr>
          <p:cNvPicPr>
            <a:picLocks noGrp="1" noChangeAspect="1" noChangeArrowheads="1"/>
          </p:cNvPicPr>
          <p:nvPr>
            <p:ph sz="half" idx="2"/>
          </p:nvPr>
        </p:nvPicPr>
        <p:blipFill>
          <a:blip r:embed="rId3">
            <a:alphaModFix amt="35000"/>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E9EBB12-93C1-046F-E191-A3BA222C47C3}"/>
              </a:ext>
            </a:extLst>
          </p:cNvPr>
          <p:cNvSpPr>
            <a:spLocks noGrp="1"/>
          </p:cNvSpPr>
          <p:nvPr>
            <p:ph type="title"/>
          </p:nvPr>
        </p:nvSpPr>
        <p:spPr>
          <a:xfrm>
            <a:off x="0" y="5317240"/>
            <a:ext cx="12191979" cy="744836"/>
          </a:xfrm>
        </p:spPr>
        <p:txBody>
          <a:bodyPr vert="horz" lIns="91440" tIns="45720" rIns="91440" bIns="45720" rtlCol="0" anchor="ctr">
            <a:noAutofit/>
          </a:bodyPr>
          <a:lstStyle/>
          <a:p>
            <a:pPr algn="ctr"/>
            <a:r>
              <a:rPr lang="en-US" sz="2800" dirty="0">
                <a:solidFill>
                  <a:schemeClr val="tx1">
                    <a:lumMod val="85000"/>
                    <a:lumOff val="15000"/>
                  </a:schemeClr>
                </a:solidFill>
              </a:rPr>
              <a:t>How can we engage faculty and staff in identifying cost-saving measures and innovative funding opportunities without compromising program quality?</a:t>
            </a:r>
          </a:p>
        </p:txBody>
      </p:sp>
    </p:spTree>
    <p:extLst>
      <p:ext uri="{BB962C8B-B14F-4D97-AF65-F5344CB8AC3E}">
        <p14:creationId xmlns:p14="http://schemas.microsoft.com/office/powerpoint/2010/main" val="2147425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BEDE6-0D7D-8BA0-8604-DF8B7FF33F2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B8C2CEF-7C5B-F967-BD20-6199988A2413}"/>
              </a:ext>
            </a:extLst>
          </p:cNvPr>
          <p:cNvSpPr>
            <a:spLocks noGrp="1"/>
          </p:cNvSpPr>
          <p:nvPr>
            <p:ph sz="half" idx="1"/>
          </p:nvPr>
        </p:nvSpPr>
        <p:spPr>
          <a:xfrm>
            <a:off x="609600" y="2372846"/>
            <a:ext cx="7195083" cy="3778018"/>
          </a:xfrm>
        </p:spPr>
        <p:txBody>
          <a:bodyPr>
            <a:normAutofit fontScale="92500" lnSpcReduction="20000"/>
          </a:bodyPr>
          <a:lstStyle/>
          <a:p>
            <a:r>
              <a:rPr lang="en-US" sz="2400" dirty="0"/>
              <a:t>If in RCM ‘like’ budget model, drive budget model down to the departmental level</a:t>
            </a:r>
          </a:p>
          <a:p>
            <a:r>
              <a:rPr lang="en-US" sz="2400" dirty="0"/>
              <a:t>Faculty and administrators as experts on the budget at the university, college, and departmental levels</a:t>
            </a:r>
          </a:p>
          <a:p>
            <a:r>
              <a:rPr lang="en-US" sz="2400" dirty="0"/>
              <a:t>Increase budget and finance knowledge and transparency, both university and unit level…</a:t>
            </a:r>
            <a:r>
              <a:rPr lang="en-US" sz="2400" u="sng" dirty="0"/>
              <a:t>at least </a:t>
            </a:r>
            <a:r>
              <a:rPr lang="en-US" sz="2400" dirty="0"/>
              <a:t>twice per year</a:t>
            </a:r>
          </a:p>
          <a:p>
            <a:r>
              <a:rPr lang="en-US" sz="2400" dirty="0"/>
              <a:t>Have college and departmental level budget and finance committees</a:t>
            </a:r>
          </a:p>
          <a:p>
            <a:r>
              <a:rPr lang="en-US" sz="2400" dirty="0"/>
              <a:t>Shared governance works best when there’s shared understanding, rewards, consequences, and accountability</a:t>
            </a:r>
          </a:p>
          <a:p>
            <a:r>
              <a:rPr lang="en-US" sz="2400" dirty="0">
                <a:solidFill>
                  <a:srgbClr val="FF0000"/>
                </a:solidFill>
              </a:rPr>
              <a:t>If you’re not RCM, understand your budget from RCM lens</a:t>
            </a:r>
          </a:p>
          <a:p>
            <a:endParaRPr lang="en-US" sz="2400" dirty="0"/>
          </a:p>
          <a:p>
            <a:endParaRPr lang="en-US" dirty="0"/>
          </a:p>
          <a:p>
            <a:endParaRPr lang="en-US" dirty="0"/>
          </a:p>
        </p:txBody>
      </p:sp>
      <p:pic>
        <p:nvPicPr>
          <p:cNvPr id="9220" name="Picture 4" descr="todo list life. We all have one. | by Dave | It's Your Turn">
            <a:extLst>
              <a:ext uri="{FF2B5EF4-FFF2-40B4-BE49-F238E27FC236}">
                <a16:creationId xmlns:a16="http://schemas.microsoft.com/office/drawing/2014/main" id="{BA7A1D1B-3592-748E-0D38-3A2292D9319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938795" y="2391885"/>
            <a:ext cx="3373599" cy="377801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s Strategy still relevant in 2015?">
            <a:extLst>
              <a:ext uri="{FF2B5EF4-FFF2-40B4-BE49-F238E27FC236}">
                <a16:creationId xmlns:a16="http://schemas.microsoft.com/office/drawing/2014/main" id="{A7D02E15-0DB2-A80D-E30C-51017B2D5A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8696" y="857892"/>
            <a:ext cx="9694607" cy="151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0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A9EAA2E-00CA-DCBB-DE62-CD72830A6261}"/>
              </a:ext>
            </a:extLst>
          </p:cNvPr>
          <p:cNvSpPr>
            <a:spLocks noGrp="1"/>
          </p:cNvSpPr>
          <p:nvPr>
            <p:ph sz="half" idx="2"/>
          </p:nvPr>
        </p:nvSpPr>
        <p:spPr>
          <a:xfrm>
            <a:off x="6348287" y="1429417"/>
            <a:ext cx="5384800" cy="3799939"/>
          </a:xfrm>
        </p:spPr>
        <p:txBody>
          <a:bodyPr>
            <a:normAutofit/>
          </a:bodyPr>
          <a:lstStyle/>
          <a:p>
            <a:r>
              <a:rPr lang="en-US" dirty="0"/>
              <a:t>Be visionary, strategic, entrepreneurial, empathetic and courageous</a:t>
            </a:r>
          </a:p>
          <a:p>
            <a:r>
              <a:rPr lang="en-US" dirty="0"/>
              <a:t>Strengthen the business to advance the mission</a:t>
            </a:r>
          </a:p>
        </p:txBody>
      </p:sp>
      <p:pic>
        <p:nvPicPr>
          <p:cNvPr id="5122" name="Picture 2" descr="Then Again, What Do I Know?: Final Thoughts">
            <a:extLst>
              <a:ext uri="{FF2B5EF4-FFF2-40B4-BE49-F238E27FC236}">
                <a16:creationId xmlns:a16="http://schemas.microsoft.com/office/drawing/2014/main" id="{E07AE672-E6FA-3EF9-54CF-F6DC8B69724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32944" y="1429418"/>
            <a:ext cx="5363057" cy="3999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57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Shape 165" descr="question-2309042_960_720.jpg"/>
          <p:cNvPicPr preferRelativeResize="0"/>
          <p:nvPr/>
        </p:nvPicPr>
        <p:blipFill rotWithShape="1">
          <a:blip r:embed="rId3">
            <a:alphaModFix/>
          </a:blip>
          <a:srcRect/>
          <a:stretch/>
        </p:blipFill>
        <p:spPr>
          <a:xfrm>
            <a:off x="364253" y="1004503"/>
            <a:ext cx="4488163" cy="4481898"/>
          </a:xfrm>
          <a:prstGeom prst="rect">
            <a:avLst/>
          </a:prstGeom>
          <a:noFill/>
          <a:ln>
            <a:noFill/>
          </a:ln>
        </p:spPr>
      </p:pic>
    </p:spTree>
    <p:extLst>
      <p:ext uri="{BB962C8B-B14F-4D97-AF65-F5344CB8AC3E}">
        <p14:creationId xmlns:p14="http://schemas.microsoft.com/office/powerpoint/2010/main" val="306637665"/>
      </p:ext>
    </p:extLst>
  </p:cSld>
  <p:clrMapOvr>
    <a:masterClrMapping/>
  </p:clrMapOvr>
</p:sld>
</file>

<file path=ppt/theme/theme1.xml><?xml version="1.0" encoding="utf-8"?>
<a:theme xmlns:a="http://schemas.openxmlformats.org/drawingml/2006/main" name="NCAT_Brand">
  <a:themeElements>
    <a:clrScheme name="Custom 19">
      <a:dk1>
        <a:srgbClr val="4C4C4C"/>
      </a:dk1>
      <a:lt1>
        <a:srgbClr val="FFFFFF"/>
      </a:lt1>
      <a:dk2>
        <a:srgbClr val="44546A"/>
      </a:dk2>
      <a:lt2>
        <a:srgbClr val="C2C2C2"/>
      </a:lt2>
      <a:accent1>
        <a:srgbClr val="004684"/>
      </a:accent1>
      <a:accent2>
        <a:srgbClr val="FDB927"/>
      </a:accent2>
      <a:accent3>
        <a:srgbClr val="666666"/>
      </a:accent3>
      <a:accent4>
        <a:srgbClr val="FDB927"/>
      </a:accent4>
      <a:accent5>
        <a:srgbClr val="5B9BD5"/>
      </a:accent5>
      <a:accent6>
        <a:srgbClr val="70AD47"/>
      </a:accent6>
      <a:hlink>
        <a:srgbClr val="004683"/>
      </a:hlink>
      <a:folHlink>
        <a:srgbClr val="004683"/>
      </a:folHlink>
    </a:clrScheme>
    <a:fontScheme name="NCAT - Franklin Gothic">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NCAT_" id="{435F3027-E9E9-4D1C-8EB8-E9F2452064B5}" vid="{F0C78797-80E2-4302-8090-E1FA5200D2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NCAT_Brand</Template>
  <TotalTime>23690</TotalTime>
  <Words>1297</Words>
  <Application>Microsoft Macintosh PowerPoint</Application>
  <PresentationFormat>Widescreen</PresentationFormat>
  <Paragraphs>154</Paragraphs>
  <Slides>19</Slides>
  <Notes>10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ＭＳ Ｐゴシック</vt:lpstr>
      <vt:lpstr>Airborne</vt:lpstr>
      <vt:lpstr>Aptos</vt:lpstr>
      <vt:lpstr>Arial</vt:lpstr>
      <vt:lpstr>BoomerSerif Book</vt:lpstr>
      <vt:lpstr>Calibri</vt:lpstr>
      <vt:lpstr>Courier New</vt:lpstr>
      <vt:lpstr>Franklin Gothic Heavy</vt:lpstr>
      <vt:lpstr>Franklin Gothic Medium</vt:lpstr>
      <vt:lpstr>Times New Roman</vt:lpstr>
      <vt:lpstr>NCAT_Brand</vt:lpstr>
      <vt:lpstr>The Dean &amp; Budget, Finance &amp; Fundraising: Resourcing Your Collaborative Vision</vt:lpstr>
      <vt:lpstr>PowerPoint Presentation</vt:lpstr>
      <vt:lpstr>PowerPoint Presentation</vt:lpstr>
      <vt:lpstr>Do not relinquish budget and finance expertise to your finance lead. Be an expert alongside them.</vt:lpstr>
      <vt:lpstr>Common Budget Models</vt:lpstr>
      <vt:lpstr>PowerPoint Presentation</vt:lpstr>
      <vt:lpstr>Sources of Revenue</vt:lpstr>
      <vt:lpstr>Fundraising</vt:lpstr>
      <vt:lpstr>Cost Savings is also ‘Revenue’</vt:lpstr>
      <vt:lpstr>PowerPoint Presentation</vt:lpstr>
      <vt:lpstr>PowerPoint Presentation</vt:lpstr>
      <vt:lpstr>PowerPoint Presentation</vt:lpstr>
      <vt:lpstr>PowerPoint Presentation</vt:lpstr>
      <vt:lpstr>How do you balance individual faculty incentives with college-wide research infrastructure needs?</vt:lpstr>
      <vt:lpstr>PowerPoint Presentation</vt:lpstr>
      <vt:lpstr>How can we engage faculty and staff in identifying cost-saving measures and innovative funding opportunities without compromising program quality?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Hernandez, Frank</cp:lastModifiedBy>
  <cp:revision>132</cp:revision>
  <cp:lastPrinted>2018-07-11T15:24:00Z</cp:lastPrinted>
  <dcterms:created xsi:type="dcterms:W3CDTF">2018-07-09T14:47:23Z</dcterms:created>
  <dcterms:modified xsi:type="dcterms:W3CDTF">2026-10-18T14:00:17Z</dcterms:modified>
</cp:coreProperties>
</file>