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25"/>
    <p:restoredTop sz="94676"/>
  </p:normalViewPr>
  <p:slideViewPr>
    <p:cSldViewPr snapToGrid="0">
      <p:cViewPr varScale="1">
        <p:scale>
          <a:sx n="114" d="100"/>
          <a:sy n="114" d="100"/>
        </p:scale>
        <p:origin x="4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2D5F0D2F-4E26-44D3-998E-5F545AAC9FA1}"/>
              </a:ext>
            </a:extLst>
          </p:cNvPr>
          <p:cNvSpPr>
            <a:spLocks noGrp="1"/>
          </p:cNvSpPr>
          <p:nvPr/>
        </p:nvSpPr>
        <p:spPr>
          <a:xfrm>
            <a:off x="5791200" y="22098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7346698-DF34-4A2F-BC80-CC46511A0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9C3589E7-1B07-4D2F-ABFC-E1ABB14036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rule">
            <a:extLst>
              <a:ext uri="{FF2B5EF4-FFF2-40B4-BE49-F238E27FC236}">
                <a16:creationId xmlns:a16="http://schemas.microsoft.com/office/drawing/2014/main" id="{5360F7F1-B29A-43DF-B247-BDCC6BA36BDF}"/>
              </a:ext>
            </a:extLst>
          </p:cNvPr>
          <p:cNvSpPr>
            <a:spLocks noGrp="1"/>
          </p:cNvSpPr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>
            <a:extLst>
              <a:ext uri="{FF2B5EF4-FFF2-40B4-BE49-F238E27FC236}">
                <a16:creationId xmlns:a16="http://schemas.microsoft.com/office/drawing/2014/main" id="{82350BDB-B26B-4004-9499-9D1D2F502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A5AFA8F5-0619-441C-A32C-EAA932394328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F1635483-ACC5-4EEB-BDC7-3600E3ADB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" name="Body">
            <a:extLst>
              <a:ext uri="{FF2B5EF4-FFF2-40B4-BE49-F238E27FC236}">
                <a16:creationId xmlns:a16="http://schemas.microsoft.com/office/drawing/2014/main" id="{1BF5C7B9-B928-4E7B-9D1D-B1ED8975A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cent rule">
            <a:extLst>
              <a:ext uri="{FF2B5EF4-FFF2-40B4-BE49-F238E27FC236}">
                <a16:creationId xmlns:a16="http://schemas.microsoft.com/office/drawing/2014/main" id="{9DD9CDB2-1461-4AB5-A60E-D5659BD572D2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34BAA6A-E89B-409C-AF2C-3FFF520CA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F3F056D1-08C6-408D-952B-9CCADBE747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>
            <a:endParaRPr/>
          </a:p>
        </p:txBody>
      </p:sp>
      <p:sp>
        <p:nvSpPr>
          <p:cNvPr id="4" name="Right column">
            <a:extLst>
              <a:ext uri="{FF2B5EF4-FFF2-40B4-BE49-F238E27FC236}">
                <a16:creationId xmlns:a16="http://schemas.microsoft.com/office/drawing/2014/main" id="{84CE2940-85AD-4ED3-BD4A-D793A61A918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B6B977A5-5C5C-45B1-8BDC-14FAE47FC1EA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9900ABF-30D8-4475-81E3-E84AC8111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5218D584-F392-4FFF-8DF8-868C0174BF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99F97-6A9A-4252-9690-684B4A7C570D}"/>
              </a:ext>
            </a:extLst>
          </p:cNvPr>
          <p:cNvSpPr>
            <a:spLocks noGrp="1"/>
          </p:cNvSpPr>
          <p:nvPr/>
        </p:nvSpPr>
        <p:spPr>
          <a:xfrm>
            <a:off x="762000" y="1714500"/>
            <a:ext cx="106680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575" b="1">
                <a:solidFill>
                  <a:srgbClr val="005985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05985"/>
                </a:solidFill>
                <a:latin typeface="DejaVu Sans"/>
                <a:ea typeface="DejaVu Sans"/>
                <a:cs typeface="DejaVu Sans"/>
              </a:rPr>
              <a:t>THE DEAN–PROVOST PARTNERSHIP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37A550F-56E2-4759-AA20-F143442B9BED}"/>
              </a:ext>
            </a:extLst>
          </p:cNvPr>
          <p:cNvSpPr>
            <a:spLocks noGrp="1"/>
          </p:cNvSpPr>
          <p:nvPr/>
        </p:nvSpPr>
        <p:spPr>
          <a:xfrm>
            <a:off x="762000" y="2228850"/>
            <a:ext cx="10668000" cy="1390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4350" b="1">
                <a:solidFill>
                  <a:srgbClr val="092C50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092C50"/>
                </a:solidFill>
                <a:latin typeface="DejaVu Sans"/>
                <a:ea typeface="DejaVu Sans"/>
                <a:cs typeface="DejaVu Sans"/>
              </a:rPr>
              <a:t>Working effectively</a:t>
            </a:r>
          </a:p>
          <a:p>
            <a:pPr algn="l">
              <a:buNone/>
              <a:defRPr sz="4350" b="1">
                <a:solidFill>
                  <a:srgbClr val="092C50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092C50"/>
                </a:solidFill>
                <a:latin typeface="DejaVu Sans"/>
                <a:ea typeface="DejaVu Sans"/>
                <a:cs typeface="DejaVu Sans"/>
              </a:rPr>
              <a:t>with your Provost</a:t>
            </a:r>
            <a:endParaRPr sz="4800" b="1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3C38BE-0ADA-45F3-A977-F77842112658}"/>
              </a:ext>
            </a:extLst>
          </p:cNvPr>
          <p:cNvSpPr>
            <a:spLocks noGrp="1"/>
          </p:cNvSpPr>
          <p:nvPr/>
        </p:nvSpPr>
        <p:spPr>
          <a:xfrm>
            <a:off x="762000" y="4610100"/>
            <a:ext cx="5334000" cy="1104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202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 dirty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Dawn Williams, Ph.D.</a:t>
            </a:r>
          </a:p>
          <a:p>
            <a:pPr algn="l">
              <a:buNone/>
              <a:defRPr sz="202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 dirty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Deputy Provost</a:t>
            </a:r>
            <a:endParaRPr lang="en-US" sz="2025" b="0" dirty="0">
              <a:solidFill>
                <a:srgbClr val="25394B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202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2025" dirty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Past Interim Provost and Chief Academic Officer</a:t>
            </a:r>
            <a:endParaRPr sz="2025" b="0" dirty="0">
              <a:solidFill>
                <a:srgbClr val="25394B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202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 dirty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Howard University</a:t>
            </a:r>
            <a:endParaRPr sz="2250" b="0" dirty="0">
              <a:solidFill>
                <a:srgbClr val="E2E7EB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98FB1C-42FC-4ED5-A148-3B541093284D}"/>
              </a:ext>
            </a:extLst>
          </p:cNvPr>
          <p:cNvSpPr>
            <a:spLocks noGrp="1"/>
          </p:cNvSpPr>
          <p:nvPr/>
        </p:nvSpPr>
        <p:spPr>
          <a:xfrm>
            <a:off x="4180115" y="6305550"/>
            <a:ext cx="1066800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725" b="0">
                <a:solidFill>
                  <a:srgbClr val="005985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 dirty="0">
                <a:solidFill>
                  <a:srgbClr val="005985"/>
                </a:solidFill>
                <a:latin typeface="DejaVu Sans"/>
                <a:ea typeface="DejaVu Sans"/>
                <a:cs typeface="DejaVu Sans"/>
              </a:rPr>
              <a:t>CADREI New Deans Institute, 2026</a:t>
            </a:r>
            <a:endParaRPr sz="1725" b="0" dirty="0">
              <a:solidFill>
                <a:srgbClr val="AACCD0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77AC27-1CAE-4550-855E-A3E4C6A51B50}"/>
              </a:ext>
            </a:extLst>
          </p:cNvPr>
          <p:cNvSpPr>
            <a:spLocks noGrp="1"/>
          </p:cNvSpPr>
          <p:nvPr/>
        </p:nvSpPr>
        <p:spPr>
          <a:xfrm>
            <a:off x="762000" y="3771900"/>
            <a:ext cx="10668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0">
                <a:solidFill>
                  <a:srgbClr val="005985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005985"/>
                </a:solidFill>
                <a:latin typeface="DejaVu Sans"/>
                <a:ea typeface="DejaVu Sans"/>
                <a:cs typeface="DejaVu Sans"/>
              </a:rPr>
              <a:t>A conversation with former Education Deans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35E03F-D0AD-4FAA-8DFD-07E11EDB94A2}"/>
              </a:ext>
            </a:extLst>
          </p:cNvPr>
          <p:cNvSpPr>
            <a:spLocks noGrp="1"/>
          </p:cNvSpPr>
          <p:nvPr/>
        </p:nvSpPr>
        <p:spPr>
          <a:xfrm>
            <a:off x="6857999" y="4610100"/>
            <a:ext cx="4898571" cy="1104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2000" b="0" dirty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Andrew Daire, Ph.D.</a:t>
            </a:r>
          </a:p>
          <a:p>
            <a:pPr>
              <a:defRPr sz="187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2000" b="0" dirty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Provost</a:t>
            </a:r>
            <a:r>
              <a:rPr lang="en-US" sz="2000" b="0" dirty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 and Executive Vice Chancellor for Academic Affairs</a:t>
            </a:r>
            <a:endParaRPr sz="2000" b="0" dirty="0">
              <a:solidFill>
                <a:srgbClr val="25394B"/>
              </a:solidFill>
              <a:latin typeface="DejaVu Sans"/>
              <a:ea typeface="DejaVu Sans"/>
              <a:cs typeface="DejaVu Sans"/>
            </a:endParaRPr>
          </a:p>
          <a:p>
            <a:pPr>
              <a:defRPr sz="187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2000" b="0" dirty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North Carolina A&amp;T State University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5215" y="400050"/>
            <a:ext cx="2615821" cy="109537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099339" y="654504"/>
            <a:ext cx="3890659" cy="74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974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6D02C72-26C0-408E-869C-DCC7DC68FF52}"/>
              </a:ext>
            </a:extLst>
          </p:cNvPr>
          <p:cNvSpPr>
            <a:spLocks noGrp="1"/>
          </p:cNvSpPr>
          <p:nvPr/>
        </p:nvSpPr>
        <p:spPr>
          <a:xfrm>
            <a:off x="762000" y="495300"/>
            <a:ext cx="6667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2100" b="1">
                <a:solidFill>
                  <a:srgbClr val="005985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598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93B994-E096-4277-85A8-C3976749BEF2}"/>
              </a:ext>
            </a:extLst>
          </p:cNvPr>
          <p:cNvSpPr>
            <a:spLocks noGrp="1"/>
          </p:cNvSpPr>
          <p:nvPr/>
        </p:nvSpPr>
        <p:spPr>
          <a:xfrm>
            <a:off x="1657350" y="476250"/>
            <a:ext cx="9810750" cy="100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3000" b="1">
                <a:solidFill>
                  <a:srgbClr val="092C50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092C50"/>
                </a:solidFill>
                <a:latin typeface="DejaVu Sans"/>
                <a:ea typeface="DejaVu Sans"/>
                <a:cs typeface="DejaVu Sans"/>
              </a:rPr>
              <a:t>Institutional priorities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7DE828-DE0C-4E51-999B-3B35C3ABF72D}"/>
              </a:ext>
            </a:extLst>
          </p:cNvPr>
          <p:cNvSpPr>
            <a:spLocks noGrp="1"/>
          </p:cNvSpPr>
          <p:nvPr/>
        </p:nvSpPr>
        <p:spPr>
          <a:xfrm>
            <a:off x="762000" y="1552575"/>
            <a:ext cx="1066800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2550" b="1">
                <a:solidFill>
                  <a:srgbClr val="005985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dirty="0">
                <a:solidFill>
                  <a:srgbClr val="005985"/>
                </a:solidFill>
                <a:latin typeface="DejaVu Sans"/>
                <a:ea typeface="DejaVu Sans"/>
                <a:cs typeface="DejaVu Sans"/>
              </a:rPr>
              <a:t>Your </a:t>
            </a:r>
            <a:r>
              <a:rPr lang="en-US" sz="2550" b="1" dirty="0">
                <a:solidFill>
                  <a:srgbClr val="005985"/>
                </a:solidFill>
                <a:latin typeface="DejaVu Sans"/>
                <a:ea typeface="DejaVu Sans"/>
                <a:cs typeface="DejaVu Sans"/>
              </a:rPr>
              <a:t>School or College</a:t>
            </a:r>
            <a:r>
              <a:rPr sz="2550" b="1" dirty="0">
                <a:solidFill>
                  <a:srgbClr val="005985"/>
                </a:solidFill>
                <a:latin typeface="DejaVu Sans"/>
                <a:ea typeface="DejaVu Sans"/>
                <a:cs typeface="DejaVu Sans"/>
              </a:rPr>
              <a:t>’s needs belong in</a:t>
            </a:r>
          </a:p>
          <a:p>
            <a:pPr algn="l">
              <a:buNone/>
              <a:defRPr sz="2550" b="1">
                <a:solidFill>
                  <a:srgbClr val="005985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dirty="0">
                <a:solidFill>
                  <a:srgbClr val="005985"/>
                </a:solidFill>
                <a:latin typeface="DejaVu Sans"/>
                <a:ea typeface="DejaVu Sans"/>
                <a:cs typeface="DejaVu Sans"/>
              </a:rPr>
              <a:t>the university’s larger strategy.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89ED137-3279-4C6C-BDA7-3A7A355E2659}"/>
              </a:ext>
            </a:extLst>
          </p:cNvPr>
          <p:cNvSpPr>
            <a:spLocks noGrp="1"/>
          </p:cNvSpPr>
          <p:nvPr/>
        </p:nvSpPr>
        <p:spPr>
          <a:xfrm>
            <a:off x="762000" y="2800350"/>
            <a:ext cx="3209925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1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dirty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Explain your school</a:t>
            </a:r>
            <a:r>
              <a:rPr lang="en-US" sz="1875" b="1" dirty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 or college</a:t>
            </a:r>
            <a:r>
              <a:rPr sz="1875" b="1" dirty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’s contribution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EB7B03-4541-4ADF-BA14-792D9D4DF820}"/>
              </a:ext>
            </a:extLst>
          </p:cNvPr>
          <p:cNvSpPr>
            <a:spLocks noGrp="1"/>
          </p:cNvSpPr>
          <p:nvPr/>
        </p:nvSpPr>
        <p:spPr>
          <a:xfrm>
            <a:off x="4438650" y="2800350"/>
            <a:ext cx="6877050" cy="8477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Connect </a:t>
            </a:r>
            <a:r>
              <a:rPr lang="en-US" sz="1875" b="0" dirty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your degree programs, research, service and partnership engagements</a:t>
            </a:r>
            <a:r>
              <a:rPr sz="1875" b="0" dirty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 to university goals.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8BCA44-1676-4C3C-BC91-12A9A38A115C}"/>
              </a:ext>
            </a:extLst>
          </p:cNvPr>
          <p:cNvSpPr>
            <a:spLocks noGrp="1"/>
          </p:cNvSpPr>
          <p:nvPr/>
        </p:nvSpPr>
        <p:spPr>
          <a:xfrm>
            <a:off x="762000" y="4314825"/>
            <a:ext cx="3209925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1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Lead in both directions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7899FC-6A54-4814-AF41-0FC20ED15E8D}"/>
              </a:ext>
            </a:extLst>
          </p:cNvPr>
          <p:cNvSpPr>
            <a:spLocks noGrp="1"/>
          </p:cNvSpPr>
          <p:nvPr/>
        </p:nvSpPr>
        <p:spPr>
          <a:xfrm>
            <a:off x="4438650" y="4314825"/>
            <a:ext cx="6877050" cy="8477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 dirty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Represent your </a:t>
            </a:r>
            <a:r>
              <a:rPr lang="en-US" sz="1875" b="0" dirty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school or college’s</a:t>
            </a:r>
            <a:r>
              <a:rPr sz="1875" b="0" dirty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 needs and explain institutional realities to faculty.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A6A5EC-CF45-4E58-A9E7-1EC7BE7A403C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200" b="0">
                <a:solidFill>
                  <a:srgbClr val="6A788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A7883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35437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78E463-89C5-42A2-B973-ABE3F6D6D5CF}"/>
              </a:ext>
            </a:extLst>
          </p:cNvPr>
          <p:cNvSpPr>
            <a:spLocks noGrp="1"/>
          </p:cNvSpPr>
          <p:nvPr/>
        </p:nvSpPr>
        <p:spPr>
          <a:xfrm>
            <a:off x="762000" y="495300"/>
            <a:ext cx="6667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2100" b="1">
                <a:solidFill>
                  <a:srgbClr val="005985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598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E181AA-03A9-406F-A54B-2EF1F30A611F}"/>
              </a:ext>
            </a:extLst>
          </p:cNvPr>
          <p:cNvSpPr>
            <a:spLocks noGrp="1"/>
          </p:cNvSpPr>
          <p:nvPr/>
        </p:nvSpPr>
        <p:spPr>
          <a:xfrm>
            <a:off x="1657350" y="476250"/>
            <a:ext cx="9810750" cy="100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3000" b="1">
                <a:solidFill>
                  <a:srgbClr val="092C50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092C50"/>
                </a:solidFill>
                <a:latin typeface="DejaVu Sans"/>
                <a:ea typeface="DejaVu Sans"/>
                <a:cs typeface="DejaVu Sans"/>
              </a:rPr>
              <a:t>Bring evidence and recommendations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5AAEE7-606E-45BA-859C-440840758F52}"/>
              </a:ext>
            </a:extLst>
          </p:cNvPr>
          <p:cNvSpPr>
            <a:spLocks noGrp="1"/>
          </p:cNvSpPr>
          <p:nvPr/>
        </p:nvSpPr>
        <p:spPr>
          <a:xfrm>
            <a:off x="762000" y="1552575"/>
            <a:ext cx="1066800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2550" b="1">
                <a:solidFill>
                  <a:srgbClr val="005985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5985"/>
                </a:solidFill>
                <a:latin typeface="DejaVu Sans"/>
                <a:ea typeface="DejaVu Sans"/>
                <a:cs typeface="DejaVu Sans"/>
              </a:rPr>
              <a:t>When making a request, be able to make the case.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0AB597-A78F-4EEB-A0ED-E1DAD9B4E459}"/>
              </a:ext>
            </a:extLst>
          </p:cNvPr>
          <p:cNvSpPr>
            <a:spLocks noGrp="1"/>
          </p:cNvSpPr>
          <p:nvPr/>
        </p:nvSpPr>
        <p:spPr>
          <a:xfrm>
            <a:off x="762000" y="2800350"/>
            <a:ext cx="3209925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1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Define the need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9F4C4E-C56C-426E-BD37-A8D07E97190E}"/>
              </a:ext>
            </a:extLst>
          </p:cNvPr>
          <p:cNvSpPr>
            <a:spLocks noGrp="1"/>
          </p:cNvSpPr>
          <p:nvPr/>
        </p:nvSpPr>
        <p:spPr>
          <a:xfrm>
            <a:off x="4438650" y="2800350"/>
            <a:ext cx="6877050" cy="8477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Use enrollment, workload, student outcomes or specific accreditation requirements.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119588-4F1D-4B52-9E3C-28A93B81F594}"/>
              </a:ext>
            </a:extLst>
          </p:cNvPr>
          <p:cNvSpPr>
            <a:spLocks noGrp="1"/>
          </p:cNvSpPr>
          <p:nvPr/>
        </p:nvSpPr>
        <p:spPr>
          <a:xfrm>
            <a:off x="762000" y="3857625"/>
            <a:ext cx="3209925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1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Make the choices visible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4E1EA4-8857-473D-A863-BA0765C04E67}"/>
              </a:ext>
            </a:extLst>
          </p:cNvPr>
          <p:cNvSpPr>
            <a:spLocks noGrp="1"/>
          </p:cNvSpPr>
          <p:nvPr/>
        </p:nvSpPr>
        <p:spPr>
          <a:xfrm>
            <a:off x="4438650" y="3857625"/>
            <a:ext cx="6877050" cy="8477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Compare options, full costs and the consequences of delaying action.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30DA87-A37F-4738-885B-F6EA2AAC5DDA}"/>
              </a:ext>
            </a:extLst>
          </p:cNvPr>
          <p:cNvSpPr>
            <a:spLocks noGrp="1"/>
          </p:cNvSpPr>
          <p:nvPr/>
        </p:nvSpPr>
        <p:spPr>
          <a:xfrm>
            <a:off x="762000" y="4914900"/>
            <a:ext cx="3209925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1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Recommend a path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C1EC61-A921-48BB-8CCF-7D1605C2A65E}"/>
              </a:ext>
            </a:extLst>
          </p:cNvPr>
          <p:cNvSpPr>
            <a:spLocks noGrp="1"/>
          </p:cNvSpPr>
          <p:nvPr/>
        </p:nvSpPr>
        <p:spPr>
          <a:xfrm>
            <a:off x="4438650" y="4914900"/>
            <a:ext cx="6877050" cy="8477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Name the decision needed and the timeline.</a:t>
            </a:r>
            <a:endParaRPr sz="1950" b="0">
              <a:solidFill>
                <a:srgbClr val="263C4E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DD9BB1-E844-4E8E-AB26-24034FBAE9FF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200" b="0">
                <a:solidFill>
                  <a:srgbClr val="6A788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A7883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43815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C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4F460F7-9A7B-4709-8221-E5B7B99DB637}"/>
              </a:ext>
            </a:extLst>
          </p:cNvPr>
          <p:cNvSpPr>
            <a:spLocks noGrp="1"/>
          </p:cNvSpPr>
          <p:nvPr/>
        </p:nvSpPr>
        <p:spPr>
          <a:xfrm>
            <a:off x="762000" y="495300"/>
            <a:ext cx="6667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2100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0283C7-4567-47AB-9A15-E0F61910C234}"/>
              </a:ext>
            </a:extLst>
          </p:cNvPr>
          <p:cNvSpPr>
            <a:spLocks noGrp="1"/>
          </p:cNvSpPr>
          <p:nvPr/>
        </p:nvSpPr>
        <p:spPr>
          <a:xfrm>
            <a:off x="1657350" y="476250"/>
            <a:ext cx="9810750" cy="100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30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Early communication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37A8B81-543D-4849-8AAD-CB6720FB0316}"/>
              </a:ext>
            </a:extLst>
          </p:cNvPr>
          <p:cNvSpPr>
            <a:spLocks noGrp="1"/>
          </p:cNvSpPr>
          <p:nvPr/>
        </p:nvSpPr>
        <p:spPr>
          <a:xfrm>
            <a:off x="762000" y="1552575"/>
            <a:ext cx="1066800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3150" b="1">
                <a:solidFill>
                  <a:srgbClr val="F4C75B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4C75B"/>
                </a:solidFill>
                <a:latin typeface="DejaVu Sans"/>
                <a:ea typeface="DejaVu Sans"/>
                <a:cs typeface="DejaVu Sans"/>
              </a:rPr>
              <a:t>No surprises.</a:t>
            </a:r>
            <a:endParaRPr sz="2700" b="1">
              <a:solidFill>
                <a:srgbClr val="176E77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2CBDF5-8778-4BC7-8126-C6D0AE1CBB01}"/>
              </a:ext>
            </a:extLst>
          </p:cNvPr>
          <p:cNvSpPr>
            <a:spLocks noGrp="1"/>
          </p:cNvSpPr>
          <p:nvPr/>
        </p:nvSpPr>
        <p:spPr>
          <a:xfrm>
            <a:off x="762000" y="2457450"/>
            <a:ext cx="3209925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Share emerging concerns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5D43CC-E276-4460-8979-6546A0C74B69}"/>
              </a:ext>
            </a:extLst>
          </p:cNvPr>
          <p:cNvSpPr>
            <a:spLocks noGrp="1"/>
          </p:cNvSpPr>
          <p:nvPr/>
        </p:nvSpPr>
        <p:spPr>
          <a:xfrm>
            <a:off x="4438650" y="2457450"/>
            <a:ext cx="6877050" cy="8477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Give an early heads-up about serious personnel, accreditation or budget issues.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B19072-E19B-43B4-BC26-EB0304D9BD44}"/>
              </a:ext>
            </a:extLst>
          </p:cNvPr>
          <p:cNvSpPr>
            <a:spLocks noGrp="1"/>
          </p:cNvSpPr>
          <p:nvPr/>
        </p:nvSpPr>
        <p:spPr>
          <a:xfrm>
            <a:off x="762000" y="3324225"/>
            <a:ext cx="3209925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Separate facts from uncertainty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D20755-2D5F-4A4C-915B-9DA5B0459E7F}"/>
              </a:ext>
            </a:extLst>
          </p:cNvPr>
          <p:cNvSpPr>
            <a:spLocks noGrp="1"/>
          </p:cNvSpPr>
          <p:nvPr/>
        </p:nvSpPr>
        <p:spPr>
          <a:xfrm>
            <a:off x="4438650" y="3324225"/>
            <a:ext cx="6877050" cy="8477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Explain what you know, what remains unclear and what you are doing next.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9ADAC8-7C1F-4233-B93A-AD9DEF90E035}"/>
              </a:ext>
            </a:extLst>
          </p:cNvPr>
          <p:cNvSpPr>
            <a:spLocks noGrp="1"/>
          </p:cNvSpPr>
          <p:nvPr/>
        </p:nvSpPr>
        <p:spPr>
          <a:xfrm>
            <a:off x="762000" y="4191000"/>
            <a:ext cx="3209925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Agree on follow-up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69AC0E-36D2-4929-AEB6-C14D656083D6}"/>
              </a:ext>
            </a:extLst>
          </p:cNvPr>
          <p:cNvSpPr>
            <a:spLocks noGrp="1"/>
          </p:cNvSpPr>
          <p:nvPr/>
        </p:nvSpPr>
        <p:spPr>
          <a:xfrm>
            <a:off x="4438650" y="4191000"/>
            <a:ext cx="6877050" cy="8477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Identify who needs to know, the support needed and the next update.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391A3F-F879-44FC-B239-AAA8136666E4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200" b="0">
                <a:solidFill>
                  <a:srgbClr val="B8C9D8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B8C9D8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3F38ED-E267-988E-1703-BE1C2A47CCCC}"/>
              </a:ext>
            </a:extLst>
          </p:cNvPr>
          <p:cNvSpPr>
            <a:spLocks noGrp="1"/>
          </p:cNvSpPr>
          <p:nvPr/>
        </p:nvSpPr>
        <p:spPr>
          <a:xfrm>
            <a:off x="762000" y="5191125"/>
            <a:ext cx="10668000" cy="144780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noAutofit/>
          </a:bodyPr>
          <a:lstStyle/>
          <a:p>
            <a:pPr algn="l">
              <a:buNone/>
              <a:defRPr sz="1725" b="0">
                <a:solidFill>
                  <a:srgbClr val="D9E6F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D9E6F0"/>
                </a:solidFill>
                <a:latin typeface="DejaVu Sans"/>
                <a:ea typeface="DejaVu Sans"/>
                <a:cs typeface="DejaVu Sans"/>
              </a:rPr>
              <a:t>Serious concerns become harder to manage when the provost first hears about them from the president, trustees or an external stakeholder.</a:t>
            </a:r>
          </a:p>
          <a:p>
            <a:pPr algn="ctr">
              <a:buNone/>
            </a:pPr>
            <a:endParaRPr sz="1725" b="0">
              <a:solidFill>
                <a:srgbClr val="D9E6F0"/>
              </a:solidFill>
              <a:latin typeface="DejaVu Sans"/>
              <a:ea typeface="DejaVu Sans"/>
              <a:cs typeface="DejaVu Sans"/>
            </a:endParaRPr>
          </a:p>
          <a:p>
            <a:pPr algn="l">
              <a:buNone/>
              <a:defRPr sz="1725" b="0">
                <a:solidFill>
                  <a:srgbClr val="D9E6F0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D9E6F0"/>
                </a:solidFill>
                <a:latin typeface="DejaVu Sans"/>
                <a:ea typeface="DejaVu Sans"/>
                <a:cs typeface="DejaVu Sans"/>
              </a:rPr>
              <a:t>An early update can be brief: This concern has surfaced. These facts are confirmed. These questions remain.</a:t>
            </a:r>
          </a:p>
        </p:txBody>
      </p:sp>
    </p:spTree>
    <p:extLst>
      <p:ext uri="{BB962C8B-B14F-4D97-AF65-F5344CB8AC3E}">
        <p14:creationId xmlns:p14="http://schemas.microsoft.com/office/powerpoint/2010/main" val="1228827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6798249-6200-4188-8A60-262D0B67FB8D}"/>
              </a:ext>
            </a:extLst>
          </p:cNvPr>
          <p:cNvSpPr>
            <a:spLocks noGrp="1"/>
          </p:cNvSpPr>
          <p:nvPr/>
        </p:nvSpPr>
        <p:spPr>
          <a:xfrm>
            <a:off x="762000" y="495300"/>
            <a:ext cx="6667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2100" b="1">
                <a:solidFill>
                  <a:srgbClr val="005985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598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8FE004-5A77-40C3-BB53-E710DAA2167C}"/>
              </a:ext>
            </a:extLst>
          </p:cNvPr>
          <p:cNvSpPr>
            <a:spLocks noGrp="1"/>
          </p:cNvSpPr>
          <p:nvPr/>
        </p:nvSpPr>
        <p:spPr>
          <a:xfrm>
            <a:off x="1657350" y="476250"/>
            <a:ext cx="9810750" cy="100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3000" b="1">
                <a:solidFill>
                  <a:srgbClr val="092C50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092C50"/>
                </a:solidFill>
                <a:latin typeface="DejaVu Sans"/>
                <a:ea typeface="DejaVu Sans"/>
                <a:cs typeface="DejaVu Sans"/>
              </a:rPr>
              <a:t>Decision authority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0BE498-0C94-4AA6-8D2B-F10EF4D95593}"/>
              </a:ext>
            </a:extLst>
          </p:cNvPr>
          <p:cNvSpPr>
            <a:spLocks noGrp="1"/>
          </p:cNvSpPr>
          <p:nvPr/>
        </p:nvSpPr>
        <p:spPr>
          <a:xfrm>
            <a:off x="762000" y="1552575"/>
            <a:ext cx="1066800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2550" b="1">
                <a:solidFill>
                  <a:srgbClr val="005985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5985"/>
                </a:solidFill>
                <a:latin typeface="DejaVu Sans"/>
                <a:ea typeface="DejaVu Sans"/>
                <a:cs typeface="DejaVu Sans"/>
              </a:rPr>
              <a:t>Clarity about authority helps</a:t>
            </a:r>
          </a:p>
          <a:p>
            <a:pPr algn="l">
              <a:buNone/>
              <a:defRPr sz="2550" b="1">
                <a:solidFill>
                  <a:srgbClr val="005985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5985"/>
                </a:solidFill>
                <a:latin typeface="DejaVu Sans"/>
                <a:ea typeface="DejaVu Sans"/>
                <a:cs typeface="DejaVu Sans"/>
              </a:rPr>
              <a:t>you lead with confidence.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AD0FD06-CAC3-4D14-A5B3-5981D6F95FA4}"/>
              </a:ext>
            </a:extLst>
          </p:cNvPr>
          <p:cNvSpPr>
            <a:spLocks noGrp="1"/>
          </p:cNvSpPr>
          <p:nvPr/>
        </p:nvSpPr>
        <p:spPr>
          <a:xfrm>
            <a:off x="762000" y="2800350"/>
            <a:ext cx="3209925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1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Learn the approval pathways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6331AA-E074-4932-B8DC-3A404CEC9C7A}"/>
              </a:ext>
            </a:extLst>
          </p:cNvPr>
          <p:cNvSpPr>
            <a:spLocks noGrp="1"/>
          </p:cNvSpPr>
          <p:nvPr/>
        </p:nvSpPr>
        <p:spPr>
          <a:xfrm>
            <a:off x="4438650" y="2800350"/>
            <a:ext cx="6877050" cy="8477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Clarify what you can decide, what needs consultation and what requires approval.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7A1450-66A5-47D2-AEB4-9A0C3080ABDF}"/>
              </a:ext>
            </a:extLst>
          </p:cNvPr>
          <p:cNvSpPr>
            <a:spLocks noGrp="1"/>
          </p:cNvSpPr>
          <p:nvPr/>
        </p:nvSpPr>
        <p:spPr>
          <a:xfrm>
            <a:off x="762000" y="3762375"/>
            <a:ext cx="3209925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1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Act within your authority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D42A25F-6E22-4C61-B589-7BD21637644C}"/>
              </a:ext>
            </a:extLst>
          </p:cNvPr>
          <p:cNvSpPr>
            <a:spLocks noGrp="1"/>
          </p:cNvSpPr>
          <p:nvPr/>
        </p:nvSpPr>
        <p:spPr>
          <a:xfrm>
            <a:off x="4438650" y="3762375"/>
            <a:ext cx="6877050" cy="8477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Own routine decisions and involve the right institutional partners early.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28DED4-5AC3-407D-ACAF-858EF51755B0}"/>
              </a:ext>
            </a:extLst>
          </p:cNvPr>
          <p:cNvSpPr>
            <a:spLocks noGrp="1"/>
          </p:cNvSpPr>
          <p:nvPr/>
        </p:nvSpPr>
        <p:spPr>
          <a:xfrm>
            <a:off x="762000" y="4724400"/>
            <a:ext cx="3209925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1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Plan for governance and timing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8A5A21-D1FA-4864-9936-726566EF6375}"/>
              </a:ext>
            </a:extLst>
          </p:cNvPr>
          <p:cNvSpPr>
            <a:spLocks noGrp="1"/>
          </p:cNvSpPr>
          <p:nvPr/>
        </p:nvSpPr>
        <p:spPr>
          <a:xfrm>
            <a:off x="4438650" y="4724400"/>
            <a:ext cx="6877050" cy="8477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Build required faculty, provost, president or board review into the schedule.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8B88FB-6FE1-4E79-8B9D-3D974AE1CC30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200" b="0">
                <a:solidFill>
                  <a:srgbClr val="6A788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A7883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43C825-52DD-9395-649D-676F97686721}"/>
              </a:ext>
            </a:extLst>
          </p:cNvPr>
          <p:cNvSpPr>
            <a:spLocks noGrp="1"/>
          </p:cNvSpPr>
          <p:nvPr/>
        </p:nvSpPr>
        <p:spPr>
          <a:xfrm>
            <a:off x="762000" y="5829300"/>
            <a:ext cx="10477500" cy="61722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noAutofit/>
          </a:bodyPr>
          <a:lstStyle/>
          <a:p>
            <a:pPr algn="l">
              <a:buNone/>
              <a:defRPr sz="1725" b="1">
                <a:solidFill>
                  <a:srgbClr val="005985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1725" b="1" dirty="0">
                <a:solidFill>
                  <a:srgbClr val="005985"/>
                </a:solidFill>
                <a:latin typeface="DejaVu Sans"/>
                <a:ea typeface="DejaVu Sans"/>
                <a:cs typeface="DejaVu Sans"/>
              </a:rPr>
              <a:t>RE: </a:t>
            </a:r>
            <a:r>
              <a:rPr sz="1725" b="1" dirty="0">
                <a:solidFill>
                  <a:srgbClr val="005985"/>
                </a:solidFill>
                <a:latin typeface="DejaVu Sans"/>
                <a:ea typeface="DejaVu Sans"/>
                <a:cs typeface="DejaVu Sans"/>
              </a:rPr>
              <a:t>Hiring, compensation, new programs, budget transfers, agreements, exceptions, etc.</a:t>
            </a:r>
            <a:endParaRPr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267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3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357C884-8CEA-4DA2-9396-CCF9BB598C8C}"/>
              </a:ext>
            </a:extLst>
          </p:cNvPr>
          <p:cNvSpPr>
            <a:spLocks noGrp="1"/>
          </p:cNvSpPr>
          <p:nvPr/>
        </p:nvSpPr>
        <p:spPr>
          <a:xfrm>
            <a:off x="762000" y="495300"/>
            <a:ext cx="6667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2100" b="1">
                <a:solidFill>
                  <a:srgbClr val="005985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005985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B6BAE1-CE33-440B-94B0-E752B1CA1476}"/>
              </a:ext>
            </a:extLst>
          </p:cNvPr>
          <p:cNvSpPr>
            <a:spLocks noGrp="1"/>
          </p:cNvSpPr>
          <p:nvPr/>
        </p:nvSpPr>
        <p:spPr>
          <a:xfrm>
            <a:off x="1657350" y="476250"/>
            <a:ext cx="9810750" cy="100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3000" b="1">
                <a:solidFill>
                  <a:srgbClr val="092C50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092C50"/>
                </a:solidFill>
                <a:latin typeface="DejaVu Sans"/>
                <a:ea typeface="DejaVu Sans"/>
                <a:cs typeface="DejaVu Sans"/>
              </a:rPr>
              <a:t>Trust and candid partnership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C64307-32AC-4C5A-9DFD-3E0344D682CF}"/>
              </a:ext>
            </a:extLst>
          </p:cNvPr>
          <p:cNvSpPr>
            <a:spLocks noGrp="1"/>
          </p:cNvSpPr>
          <p:nvPr/>
        </p:nvSpPr>
        <p:spPr>
          <a:xfrm>
            <a:off x="762000" y="1552575"/>
            <a:ext cx="1066800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2550" b="1">
                <a:solidFill>
                  <a:srgbClr val="005985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5985"/>
                </a:solidFill>
                <a:latin typeface="DejaVu Sans"/>
                <a:ea typeface="DejaVu Sans"/>
                <a:cs typeface="DejaVu Sans"/>
              </a:rPr>
              <a:t>Trust grows through sound judgment</a:t>
            </a:r>
          </a:p>
          <a:p>
            <a:pPr algn="l">
              <a:buNone/>
              <a:defRPr sz="2550" b="1">
                <a:solidFill>
                  <a:srgbClr val="005985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005985"/>
                </a:solidFill>
                <a:latin typeface="DejaVu Sans"/>
                <a:ea typeface="DejaVu Sans"/>
                <a:cs typeface="DejaVu Sans"/>
              </a:rPr>
              <a:t>and reliable follow-through.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F0A230-3B05-4C85-8FFA-D0853373EBE7}"/>
              </a:ext>
            </a:extLst>
          </p:cNvPr>
          <p:cNvSpPr>
            <a:spLocks noGrp="1"/>
          </p:cNvSpPr>
          <p:nvPr/>
        </p:nvSpPr>
        <p:spPr>
          <a:xfrm>
            <a:off x="762000" y="2800350"/>
            <a:ext cx="3209925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1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Build a regular rhythm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D72852-B851-4E59-A7AB-B1419FC1FC09}"/>
              </a:ext>
            </a:extLst>
          </p:cNvPr>
          <p:cNvSpPr>
            <a:spLocks noGrp="1"/>
          </p:cNvSpPr>
          <p:nvPr/>
        </p:nvSpPr>
        <p:spPr>
          <a:xfrm>
            <a:off x="4438650" y="2800350"/>
            <a:ext cx="6877050" cy="8477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Discuss strategy as well as requests, and learn how your provost prefers updates.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04B309-741F-4D33-B54E-62E4A7C74CD4}"/>
              </a:ext>
            </a:extLst>
          </p:cNvPr>
          <p:cNvSpPr>
            <a:spLocks noGrp="1"/>
          </p:cNvSpPr>
          <p:nvPr/>
        </p:nvSpPr>
        <p:spPr>
          <a:xfrm>
            <a:off x="762000" y="3857625"/>
            <a:ext cx="3209925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1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lang="en-US" sz="1875" b="1" dirty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When necessary, d</a:t>
            </a:r>
            <a:r>
              <a:rPr sz="1875" b="1" dirty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isagree with substance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6F6E99-ED02-4E2E-BBCA-B6A926FBFD7F}"/>
              </a:ext>
            </a:extLst>
          </p:cNvPr>
          <p:cNvSpPr>
            <a:spLocks noGrp="1"/>
          </p:cNvSpPr>
          <p:nvPr/>
        </p:nvSpPr>
        <p:spPr>
          <a:xfrm>
            <a:off x="4438650" y="3857625"/>
            <a:ext cx="6877050" cy="8477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87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Offer a different view with evidence and respect for the decision process.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20A6054-AA99-4481-BF7F-9D92A3592809}"/>
              </a:ext>
            </a:extLst>
          </p:cNvPr>
          <p:cNvSpPr>
            <a:spLocks noGrp="1"/>
          </p:cNvSpPr>
          <p:nvPr/>
        </p:nvSpPr>
        <p:spPr>
          <a:xfrm>
            <a:off x="762000" y="5429250"/>
            <a:ext cx="10668000" cy="6000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2550" b="1">
                <a:solidFill>
                  <a:srgbClr val="005985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 dirty="0">
                <a:solidFill>
                  <a:srgbClr val="005985"/>
                </a:solidFill>
                <a:latin typeface="DejaVu Sans"/>
                <a:ea typeface="DejaVu Sans"/>
                <a:cs typeface="DejaVu Sans"/>
              </a:rPr>
              <a:t>Share the gospel of good news</a:t>
            </a:r>
            <a:r>
              <a:rPr lang="en-US" sz="2550" b="1" dirty="0">
                <a:solidFill>
                  <a:srgbClr val="005985"/>
                </a:solidFill>
                <a:latin typeface="DejaVu Sans"/>
                <a:ea typeface="DejaVu Sans"/>
                <a:cs typeface="DejaVu Sans"/>
              </a:rPr>
              <a:t>!</a:t>
            </a:r>
            <a:endParaRPr sz="2400" b="1" dirty="0">
              <a:solidFill>
                <a:srgbClr val="FF0000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231E66-CC7A-4B50-9FA2-A36319ADE59F}"/>
              </a:ext>
            </a:extLst>
          </p:cNvPr>
          <p:cNvSpPr>
            <a:spLocks noGrp="1"/>
          </p:cNvSpPr>
          <p:nvPr/>
        </p:nvSpPr>
        <p:spPr>
          <a:xfrm>
            <a:off x="11144250" y="6353175"/>
            <a:ext cx="428625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1200" b="0">
                <a:solidFill>
                  <a:srgbClr val="6A788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A7883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38900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A957A0C-F5C2-411D-BF97-06503C07DA1C}"/>
              </a:ext>
            </a:extLst>
          </p:cNvPr>
          <p:cNvSpPr>
            <a:spLocks noGrp="1"/>
          </p:cNvSpPr>
          <p:nvPr/>
        </p:nvSpPr>
        <p:spPr>
          <a:xfrm>
            <a:off x="762000" y="523875"/>
            <a:ext cx="1066800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3225" b="1">
                <a:solidFill>
                  <a:srgbClr val="092C5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92C50"/>
                </a:solidFill>
                <a:latin typeface="DejaVu Sans"/>
                <a:ea typeface="DejaVu Sans"/>
                <a:cs typeface="DejaVu Sans"/>
              </a:rPr>
              <a:t>A conversation with two provosts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0949BA-F4E3-43BB-A9B4-ACA139C424D2}"/>
              </a:ext>
            </a:extLst>
          </p:cNvPr>
          <p:cNvSpPr>
            <a:spLocks noGrp="1"/>
          </p:cNvSpPr>
          <p:nvPr/>
        </p:nvSpPr>
        <p:spPr>
          <a:xfrm>
            <a:off x="762000" y="1724025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217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What earns your trust in a new dean?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D28A4E3-A3D8-4217-B672-95F811FC8D90}"/>
              </a:ext>
            </a:extLst>
          </p:cNvPr>
          <p:cNvSpPr>
            <a:spLocks noGrp="1"/>
          </p:cNvSpPr>
          <p:nvPr/>
        </p:nvSpPr>
        <p:spPr>
          <a:xfrm>
            <a:off x="762000" y="241935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217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What makes you say yes to a resource request?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D4EE60-2264-469F-9DFF-4BC107D66F9D}"/>
              </a:ext>
            </a:extLst>
          </p:cNvPr>
          <p:cNvSpPr>
            <a:spLocks noGrp="1"/>
          </p:cNvSpPr>
          <p:nvPr/>
        </p:nvSpPr>
        <p:spPr>
          <a:xfrm>
            <a:off x="762000" y="3114675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217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What do you wish deans would tell you sooner?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D9D411-A094-4EAB-827F-DAB1B9542723}"/>
              </a:ext>
            </a:extLst>
          </p:cNvPr>
          <p:cNvSpPr>
            <a:spLocks noGrp="1"/>
          </p:cNvSpPr>
          <p:nvPr/>
        </p:nvSpPr>
        <p:spPr>
          <a:xfrm>
            <a:off x="762000" y="3810000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217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When should a dean push back on your decision?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C423D8-40F6-41E2-B626-FFE1010DE036}"/>
              </a:ext>
            </a:extLst>
          </p:cNvPr>
          <p:cNvSpPr>
            <a:spLocks noGrp="1"/>
          </p:cNvSpPr>
          <p:nvPr/>
        </p:nvSpPr>
        <p:spPr>
          <a:xfrm>
            <a:off x="762000" y="4505325"/>
            <a:ext cx="10668000" cy="6096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l">
              <a:buNone/>
              <a:defRPr sz="2175" b="0">
                <a:solidFill>
                  <a:srgbClr val="25394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25394B"/>
                </a:solidFill>
                <a:latin typeface="DejaVu Sans"/>
                <a:ea typeface="DejaVu Sans"/>
                <a:cs typeface="DejaVu Sans"/>
              </a:rPr>
              <a:t>What should a new dean clarify in the first 90 days?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5215" y="5600700"/>
            <a:ext cx="2615821" cy="109537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055796" y="5905500"/>
            <a:ext cx="3890659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80092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02ac0c07-b75f-46bf-9b13-3630ba94bb69}" enabled="0" method="" siteId="{02ac0c07-b75f-46bf-9b13-3630ba94bb6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10290</TotalTime>
  <Words>481</Words>
  <Application>Microsoft Macintosh PowerPoint</Application>
  <DocSecurity>0</DocSecurity>
  <PresentationFormat>Widescreen</PresentationFormat>
  <Paragraphs>72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Bitstream Charter</vt:lpstr>
      <vt:lpstr>DejaVu Sans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Hernandez, Frank</cp:lastModifiedBy>
  <cp:revision>2</cp:revision>
  <dcterms:created xsi:type="dcterms:W3CDTF">2026-10-05T17:49:47Z</dcterms:created>
  <dcterms:modified xsi:type="dcterms:W3CDTF">2026-10-18T13:59:47Z</dcterms:modified>
</cp:coreProperties>
</file>